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Proxima Nova"/>
      <p:regular r:id="rId46"/>
      <p:bold r:id="rId47"/>
      <p:italic r:id="rId48"/>
      <p:boldItalic r:id="rId49"/>
    </p:embeddedFont>
    <p:embeddedFont>
      <p:font typeface="Proxima Nova Extrabold"/>
      <p:bold r:id="rId50"/>
    </p:embeddedFont>
    <p:embeddedFont>
      <p:font typeface="Helvetica Neue"/>
      <p:regular r:id="rId51"/>
      <p:bold r:id="rId52"/>
      <p:italic r:id="rId53"/>
      <p:boldItalic r:id="rId54"/>
    </p:embeddedFont>
    <p:embeddedFont>
      <p:font typeface="Helvetica Neue Light"/>
      <p:regular r:id="rId55"/>
      <p:bold r:id="rId56"/>
      <p:italic r:id="rId57"/>
      <p:boldItalic r:id="rId58"/>
    </p:embeddedFont>
    <p:embeddedFont>
      <p:font typeface="Open Sans Light"/>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06B630-E924-4696-99BB-3BE819C57A67}">
  <a:tblStyle styleId="{1306B630-E924-4696-99BB-3BE819C57A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ProximaNova-regular.fntdata"/><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roximaNova-italic.fntdata"/><Relationship Id="rId47" Type="http://schemas.openxmlformats.org/officeDocument/2006/relationships/font" Target="fonts/ProximaNova-bold.fntdata"/><Relationship Id="rId49"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Light-boldItalic.fntdata"/><Relationship Id="rId61" Type="http://schemas.openxmlformats.org/officeDocument/2006/relationships/font" Target="fonts/OpenSansLight-italic.fntdata"/><Relationship Id="rId20" Type="http://schemas.openxmlformats.org/officeDocument/2006/relationships/slide" Target="slides/slide14.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6.xml"/><Relationship Id="rId66" Type="http://schemas.openxmlformats.org/officeDocument/2006/relationships/font" Target="fonts/OpenSans-boldItalic.fntdata"/><Relationship Id="rId21" Type="http://schemas.openxmlformats.org/officeDocument/2006/relationships/slide" Target="slides/slide15.xml"/><Relationship Id="rId65" Type="http://schemas.openxmlformats.org/officeDocument/2006/relationships/font" Target="fonts/OpenSans-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regular.fntdata"/><Relationship Id="rId50" Type="http://schemas.openxmlformats.org/officeDocument/2006/relationships/font" Target="fonts/ProximaNovaExtrabold-bold.fntdata"/><Relationship Id="rId53" Type="http://schemas.openxmlformats.org/officeDocument/2006/relationships/font" Target="fonts/HelveticaNeue-italic.fntdata"/><Relationship Id="rId52" Type="http://schemas.openxmlformats.org/officeDocument/2006/relationships/font" Target="fonts/HelveticaNeue-bold.fntdata"/><Relationship Id="rId11" Type="http://schemas.openxmlformats.org/officeDocument/2006/relationships/slide" Target="slides/slide5.xml"/><Relationship Id="rId55" Type="http://schemas.openxmlformats.org/officeDocument/2006/relationships/font" Target="fonts/HelveticaNeueLight-regular.fntdata"/><Relationship Id="rId10" Type="http://schemas.openxmlformats.org/officeDocument/2006/relationships/slide" Target="slides/slide4.xml"/><Relationship Id="rId54" Type="http://schemas.openxmlformats.org/officeDocument/2006/relationships/font" Target="fonts/HelveticaNeue-boldItalic.fntdata"/><Relationship Id="rId13" Type="http://schemas.openxmlformats.org/officeDocument/2006/relationships/slide" Target="slides/slide7.xml"/><Relationship Id="rId57" Type="http://schemas.openxmlformats.org/officeDocument/2006/relationships/font" Target="fonts/HelveticaNeueLight-italic.fntdata"/><Relationship Id="rId12" Type="http://schemas.openxmlformats.org/officeDocument/2006/relationships/slide" Target="slides/slide6.xml"/><Relationship Id="rId56" Type="http://schemas.openxmlformats.org/officeDocument/2006/relationships/font" Target="fonts/HelveticaNeueLight-bold.fntdata"/><Relationship Id="rId15" Type="http://schemas.openxmlformats.org/officeDocument/2006/relationships/slide" Target="slides/slide9.xml"/><Relationship Id="rId59" Type="http://schemas.openxmlformats.org/officeDocument/2006/relationships/font" Target="fonts/OpenSansLight-regular.fntdata"/><Relationship Id="rId14" Type="http://schemas.openxmlformats.org/officeDocument/2006/relationships/slide" Target="slides/slide8.xml"/><Relationship Id="rId58" Type="http://schemas.openxmlformats.org/officeDocument/2006/relationships/font" Target="fonts/HelveticaNeueLight-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b7ae0ca76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b7ae0ca76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a7f3686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a7f3686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a7f3686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a7f3686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ab468f9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ab468f9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1454a3340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1454a3340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b90e97ff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b90e97ff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89df54d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89df54d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9df54d5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9df54d5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89df54d5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89df54d5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89df54d5e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89df54d5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89df54d5e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89df54d5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e1ba755559_0_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ge1ba755559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089df54d5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089df54d5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89df54d5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89df54d5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89df54d5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089df54d5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89df54d5e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89df54d5e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89df54d5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89df54d5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89df54d5e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89df54d5e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089df54d5e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089df54d5e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b756b9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fb756b98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54a3340c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54a3340c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b756b98f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b756b98f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f7827aa3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f7827aa3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b756b98f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b756b98f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b756b98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b756b98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b90e97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b90e97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fb90e97ff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fb90e97ff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b90e97ff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fb90e97ff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b90e97f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b90e97f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b756b98f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b756b98f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fb90e97ff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fb90e97ff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fb90e97ff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fb90e97ff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1454a3340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1454a3340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1454a3340c_0_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1454a3340c_0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6ce66daa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6ce66daa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454a3340c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454a3340c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b90e97ff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b90e97f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0af981b2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0af981b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1ba75555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1ba75555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1" name="Shape 2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22" name="Shape 2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23" name="Shape 23"/>
        <p:cNvGrpSpPr/>
        <p:nvPr/>
      </p:nvGrpSpPr>
      <p:grpSpPr>
        <a:xfrm>
          <a:off x="0" y="0"/>
          <a:ext cx="0" cy="0"/>
          <a:chOff x="0" y="0"/>
          <a:chExt cx="0" cy="0"/>
        </a:xfrm>
      </p:grpSpPr>
      <p:sp>
        <p:nvSpPr>
          <p:cNvPr id="24" name="Google Shape;24;p13"/>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25" name="Google Shape;25;p13"/>
          <p:cNvSpPr txBox="1"/>
          <p:nvPr>
            <p:ph idx="1" type="body"/>
          </p:nvPr>
        </p:nvSpPr>
        <p:spPr>
          <a:xfrm>
            <a:off x="666750" y="2652713"/>
            <a:ext cx="7810500" cy="5955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000000"/>
              </a:buClr>
              <a:buSzPts val="2000"/>
              <a:buFont typeface="Helvetica Neue"/>
              <a:buNone/>
              <a:defRPr sz="2000"/>
            </a:lvl1pPr>
            <a:lvl2pPr indent="-228600" lvl="1" marL="914400" rtl="0" algn="ctr">
              <a:lnSpc>
                <a:spcPct val="100000"/>
              </a:lnSpc>
              <a:spcBef>
                <a:spcPts val="0"/>
              </a:spcBef>
              <a:spcAft>
                <a:spcPts val="0"/>
              </a:spcAft>
              <a:buClr>
                <a:srgbClr val="000000"/>
              </a:buClr>
              <a:buSzPts val="2000"/>
              <a:buFont typeface="Helvetica Neue"/>
              <a:buNone/>
              <a:defRPr sz="2000"/>
            </a:lvl2pPr>
            <a:lvl3pPr indent="-228600" lvl="2" marL="1371600" rtl="0" algn="ctr">
              <a:lnSpc>
                <a:spcPct val="100000"/>
              </a:lnSpc>
              <a:spcBef>
                <a:spcPts val="0"/>
              </a:spcBef>
              <a:spcAft>
                <a:spcPts val="0"/>
              </a:spcAft>
              <a:buClr>
                <a:srgbClr val="000000"/>
              </a:buClr>
              <a:buSzPts val="2000"/>
              <a:buFont typeface="Helvetica Neue"/>
              <a:buNone/>
              <a:defRPr sz="2000"/>
            </a:lvl3pPr>
            <a:lvl4pPr indent="-228600" lvl="3" marL="1828800" rtl="0" algn="ctr">
              <a:lnSpc>
                <a:spcPct val="100000"/>
              </a:lnSpc>
              <a:spcBef>
                <a:spcPts val="0"/>
              </a:spcBef>
              <a:spcAft>
                <a:spcPts val="0"/>
              </a:spcAft>
              <a:buClr>
                <a:srgbClr val="000000"/>
              </a:buClr>
              <a:buSzPts val="2000"/>
              <a:buFont typeface="Helvetica Neue"/>
              <a:buNone/>
              <a:defRPr sz="2000"/>
            </a:lvl4pPr>
            <a:lvl5pPr indent="-228600" lvl="4" marL="2286000" rtl="0" algn="ctr">
              <a:lnSpc>
                <a:spcPct val="100000"/>
              </a:lnSpc>
              <a:spcBef>
                <a:spcPts val="0"/>
              </a:spcBef>
              <a:spcAft>
                <a:spcPts val="0"/>
              </a:spcAft>
              <a:buClr>
                <a:srgbClr val="000000"/>
              </a:buClr>
              <a:buSzPts val="2000"/>
              <a:buFont typeface="Helvetica Neue"/>
              <a:buNone/>
              <a:defRPr sz="2000"/>
            </a:lvl5pPr>
            <a:lvl6pPr indent="-279400" lvl="5" marL="2743200" rtl="0" algn="l">
              <a:lnSpc>
                <a:spcPct val="100000"/>
              </a:lnSpc>
              <a:spcBef>
                <a:spcPts val="2200"/>
              </a:spcBef>
              <a:spcAft>
                <a:spcPts val="0"/>
              </a:spcAft>
              <a:buClr>
                <a:srgbClr val="000000"/>
              </a:buClr>
              <a:buSzPts val="800"/>
              <a:buChar char="■"/>
              <a:defRPr sz="1100"/>
            </a:lvl6pPr>
            <a:lvl7pPr indent="-279400" lvl="6" marL="3200400" rtl="0" algn="l">
              <a:lnSpc>
                <a:spcPct val="100000"/>
              </a:lnSpc>
              <a:spcBef>
                <a:spcPts val="2200"/>
              </a:spcBef>
              <a:spcAft>
                <a:spcPts val="0"/>
              </a:spcAft>
              <a:buClr>
                <a:srgbClr val="000000"/>
              </a:buClr>
              <a:buSzPts val="800"/>
              <a:buChar char="●"/>
              <a:defRPr sz="1100"/>
            </a:lvl7pPr>
            <a:lvl8pPr indent="-279400" lvl="7" marL="3657600" rtl="0" algn="l">
              <a:lnSpc>
                <a:spcPct val="100000"/>
              </a:lnSpc>
              <a:spcBef>
                <a:spcPts val="2200"/>
              </a:spcBef>
              <a:spcAft>
                <a:spcPts val="0"/>
              </a:spcAft>
              <a:buClr>
                <a:srgbClr val="000000"/>
              </a:buClr>
              <a:buSzPts val="800"/>
              <a:buChar char="○"/>
              <a:defRPr sz="1100"/>
            </a:lvl8pPr>
            <a:lvl9pPr indent="-279400" lvl="8" marL="4114800" rtl="0" algn="l">
              <a:lnSpc>
                <a:spcPct val="100000"/>
              </a:lnSpc>
              <a:spcBef>
                <a:spcPts val="2200"/>
              </a:spcBef>
              <a:spcAft>
                <a:spcPts val="0"/>
              </a:spcAft>
              <a:buClr>
                <a:srgbClr val="000000"/>
              </a:buClr>
              <a:buSzPts val="800"/>
              <a:buChar char="■"/>
              <a:defRPr sz="1100"/>
            </a:lvl9pPr>
          </a:lstStyle>
          <a:p/>
        </p:txBody>
      </p:sp>
      <p:sp>
        <p:nvSpPr>
          <p:cNvPr id="26" name="Google Shape;26;p13"/>
          <p:cNvSpPr txBox="1"/>
          <p:nvPr>
            <p:ph idx="12" type="sldNum"/>
          </p:nvPr>
        </p:nvSpPr>
        <p:spPr>
          <a:xfrm>
            <a:off x="4484637" y="4905375"/>
            <a:ext cx="1698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1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type="tx">
  <p:cSld name="TITLE_AND_BODY">
    <p:spTree>
      <p:nvGrpSpPr>
        <p:cNvPr id="27" name="Shape 27"/>
        <p:cNvGrpSpPr/>
        <p:nvPr/>
      </p:nvGrpSpPr>
      <p:grpSpPr>
        <a:xfrm>
          <a:off x="0" y="0"/>
          <a:ext cx="0" cy="0"/>
          <a:chOff x="0" y="0"/>
          <a:chExt cx="0" cy="0"/>
        </a:xfrm>
      </p:grpSpPr>
      <p:sp>
        <p:nvSpPr>
          <p:cNvPr id="28" name="Google Shape;28;p14"/>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rtl="0" algn="ctr">
              <a:lnSpc>
                <a:spcPct val="100000"/>
              </a:lnSpc>
              <a:spcBef>
                <a:spcPts val="0"/>
              </a:spcBef>
              <a:spcAft>
                <a:spcPts val="0"/>
              </a:spcAft>
              <a:buClr>
                <a:srgbClr val="000000"/>
              </a:buClr>
              <a:buSzPts val="700"/>
              <a:buNone/>
              <a:defRPr/>
            </a:lvl1pPr>
            <a:lvl2pPr lvl="1" rtl="0" algn="ctr">
              <a:lnSpc>
                <a:spcPct val="100000"/>
              </a:lnSpc>
              <a:spcBef>
                <a:spcPts val="0"/>
              </a:spcBef>
              <a:spcAft>
                <a:spcPts val="0"/>
              </a:spcAft>
              <a:buClr>
                <a:srgbClr val="000000"/>
              </a:buClr>
              <a:buSzPts val="700"/>
              <a:buNone/>
              <a:defRPr/>
            </a:lvl2pPr>
            <a:lvl3pPr lvl="2" rtl="0" algn="ctr">
              <a:lnSpc>
                <a:spcPct val="100000"/>
              </a:lnSpc>
              <a:spcBef>
                <a:spcPts val="0"/>
              </a:spcBef>
              <a:spcAft>
                <a:spcPts val="0"/>
              </a:spcAft>
              <a:buClr>
                <a:srgbClr val="000000"/>
              </a:buClr>
              <a:buSzPts val="700"/>
              <a:buNone/>
              <a:defRPr/>
            </a:lvl3pPr>
            <a:lvl4pPr lvl="3" rtl="0" algn="ctr">
              <a:lnSpc>
                <a:spcPct val="100000"/>
              </a:lnSpc>
              <a:spcBef>
                <a:spcPts val="0"/>
              </a:spcBef>
              <a:spcAft>
                <a:spcPts val="0"/>
              </a:spcAft>
              <a:buClr>
                <a:srgbClr val="000000"/>
              </a:buClr>
              <a:buSzPts val="700"/>
              <a:buNone/>
              <a:defRPr/>
            </a:lvl4pPr>
            <a:lvl5pPr lvl="4" rtl="0" algn="ctr">
              <a:lnSpc>
                <a:spcPct val="100000"/>
              </a:lnSpc>
              <a:spcBef>
                <a:spcPts val="0"/>
              </a:spcBef>
              <a:spcAft>
                <a:spcPts val="0"/>
              </a:spcAft>
              <a:buClr>
                <a:srgbClr val="000000"/>
              </a:buClr>
              <a:buSzPts val="700"/>
              <a:buNone/>
              <a:defRPr/>
            </a:lvl5pPr>
            <a:lvl6pPr lvl="5" rtl="0" algn="ctr">
              <a:lnSpc>
                <a:spcPct val="100000"/>
              </a:lnSpc>
              <a:spcBef>
                <a:spcPts val="0"/>
              </a:spcBef>
              <a:spcAft>
                <a:spcPts val="0"/>
              </a:spcAft>
              <a:buClr>
                <a:srgbClr val="000000"/>
              </a:buClr>
              <a:buSzPts val="700"/>
              <a:buNone/>
              <a:defRPr/>
            </a:lvl6pPr>
            <a:lvl7pPr lvl="6" rtl="0" algn="ctr">
              <a:lnSpc>
                <a:spcPct val="100000"/>
              </a:lnSpc>
              <a:spcBef>
                <a:spcPts val="0"/>
              </a:spcBef>
              <a:spcAft>
                <a:spcPts val="0"/>
              </a:spcAft>
              <a:buClr>
                <a:srgbClr val="000000"/>
              </a:buClr>
              <a:buSzPts val="700"/>
              <a:buNone/>
              <a:defRPr/>
            </a:lvl7pPr>
            <a:lvl8pPr lvl="7" rtl="0" algn="ctr">
              <a:lnSpc>
                <a:spcPct val="100000"/>
              </a:lnSpc>
              <a:spcBef>
                <a:spcPts val="0"/>
              </a:spcBef>
              <a:spcAft>
                <a:spcPts val="0"/>
              </a:spcAft>
              <a:buClr>
                <a:srgbClr val="000000"/>
              </a:buClr>
              <a:buSzPts val="700"/>
              <a:buNone/>
              <a:defRPr/>
            </a:lvl8pPr>
            <a:lvl9pPr lvl="8" rtl="0" algn="ctr">
              <a:lnSpc>
                <a:spcPct val="100000"/>
              </a:lnSpc>
              <a:spcBef>
                <a:spcPts val="0"/>
              </a:spcBef>
              <a:spcAft>
                <a:spcPts val="0"/>
              </a:spcAft>
              <a:buClr>
                <a:srgbClr val="000000"/>
              </a:buClr>
              <a:buSzPts val="700"/>
              <a:buNone/>
              <a:defRPr/>
            </a:lvl9pPr>
          </a:lstStyle>
          <a:p/>
        </p:txBody>
      </p:sp>
      <p:sp>
        <p:nvSpPr>
          <p:cNvPr id="29" name="Google Shape;29;p14"/>
          <p:cNvSpPr txBox="1"/>
          <p:nvPr>
            <p:ph idx="12" type="sldNum"/>
          </p:nvPr>
        </p:nvSpPr>
        <p:spPr>
          <a:xfrm>
            <a:off x="4484637" y="4905375"/>
            <a:ext cx="169800" cy="1728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900"/>
              <a:buFont typeface="Helvetica Neue Light"/>
              <a:buNone/>
              <a:defRPr b="0" sz="9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100">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30" name="Shape 30"/>
        <p:cNvGrpSpPr/>
        <p:nvPr/>
      </p:nvGrpSpPr>
      <p:grpSpPr>
        <a:xfrm>
          <a:off x="0" y="0"/>
          <a:ext cx="0" cy="0"/>
          <a:chOff x="0" y="0"/>
          <a:chExt cx="0" cy="0"/>
        </a:xfrm>
      </p:grpSpPr>
      <p:sp>
        <p:nvSpPr>
          <p:cNvPr id="31" name="Google Shape;31;p15"/>
          <p:cNvSpPr txBox="1"/>
          <p:nvPr>
            <p:ph type="ctrTitle"/>
          </p:nvPr>
        </p:nvSpPr>
        <p:spPr>
          <a:xfrm>
            <a:off x="311708" y="744575"/>
            <a:ext cx="8520600" cy="2052600"/>
          </a:xfrm>
          <a:prstGeom prst="rect">
            <a:avLst/>
          </a:prstGeom>
        </p:spPr>
        <p:txBody>
          <a:bodyPr anchorCtr="0" anchor="b" bIns="34275" lIns="68575" spcFirstLastPara="1" rIns="685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 name="Google Shape;32;p1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 name="Shape 1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 name="Shape 1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 name="Shape 1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 name="Shape 1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9" name="Shape 1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0" name="Shape 2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8858250" y="4857750"/>
            <a:ext cx="285900" cy="2859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7" name="Google Shape;7;p1"/>
          <p:cNvSpPr/>
          <p:nvPr/>
        </p:nvSpPr>
        <p:spPr>
          <a:xfrm>
            <a:off x="0" y="4857750"/>
            <a:ext cx="8858100" cy="2859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 name="Google Shape;8;p1"/>
          <p:cNvSpPr txBox="1"/>
          <p:nvPr>
            <p:ph type="title"/>
          </p:nvPr>
        </p:nvSpPr>
        <p:spPr>
          <a:xfrm>
            <a:off x="628650" y="273844"/>
            <a:ext cx="7886700" cy="601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Open Sans Light"/>
              <a:buNone/>
              <a:defRPr b="0" i="0" sz="3300" u="none" cap="none" strike="noStrike">
                <a:solidFill>
                  <a:schemeClr val="dk1"/>
                </a:solidFill>
                <a:latin typeface="Open Sans Light"/>
                <a:ea typeface="Open Sans Light"/>
                <a:cs typeface="Open Sans Light"/>
                <a:sym typeface="Open Sans Ligh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9" name="Google Shape;9;p1"/>
          <p:cNvSpPr txBox="1"/>
          <p:nvPr/>
        </p:nvSpPr>
        <p:spPr>
          <a:xfrm>
            <a:off x="341461" y="4903143"/>
            <a:ext cx="1436100" cy="207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200">
                <a:solidFill>
                  <a:schemeClr val="lt1"/>
                </a:solidFill>
                <a:latin typeface="Proxima Nova"/>
                <a:ea typeface="Proxima Nova"/>
                <a:cs typeface="Proxima Nova"/>
                <a:sym typeface="Proxima Nova"/>
              </a:rPr>
              <a:t>Coding Dojo</a:t>
            </a:r>
            <a:endParaRPr b="1" i="0" sz="1200">
              <a:solidFill>
                <a:srgbClr val="D8D8D8"/>
              </a:solidFill>
              <a:latin typeface="Proxima Nova"/>
              <a:ea typeface="Proxima Nova"/>
              <a:cs typeface="Proxima Nova"/>
              <a:sym typeface="Proxima Nova"/>
            </a:endParaRPr>
          </a:p>
        </p:txBody>
      </p:sp>
      <p:sp>
        <p:nvSpPr>
          <p:cNvPr id="10" name="Google Shape;10;p1"/>
          <p:cNvSpPr txBox="1"/>
          <p:nvPr/>
        </p:nvSpPr>
        <p:spPr>
          <a:xfrm>
            <a:off x="8865904" y="4870044"/>
            <a:ext cx="270600" cy="273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b="1" i="0" lang="en" sz="800" u="none">
                <a:solidFill>
                  <a:schemeClr val="lt1"/>
                </a:solidFill>
                <a:latin typeface="Proxima Nova"/>
                <a:ea typeface="Proxima Nova"/>
                <a:cs typeface="Proxima Nova"/>
                <a:sym typeface="Proxima Nova"/>
              </a:rPr>
              <a:t>‹#›</a:t>
            </a:fld>
            <a:endParaRPr b="1" i="0" sz="800" u="none">
              <a:solidFill>
                <a:schemeClr val="lt1"/>
              </a:solidFill>
              <a:latin typeface="Proxima Nova"/>
              <a:ea typeface="Proxima Nova"/>
              <a:cs typeface="Proxima Nova"/>
              <a:sym typeface="Proxima Nova"/>
            </a:endParaRPr>
          </a:p>
        </p:txBody>
      </p:sp>
      <p:pic>
        <p:nvPicPr>
          <p:cNvPr id="11" name="Google Shape;11;p1"/>
          <p:cNvPicPr preferRelativeResize="0"/>
          <p:nvPr/>
        </p:nvPicPr>
        <p:blipFill>
          <a:blip r:embed="rId1">
            <a:alphaModFix/>
          </a:blip>
          <a:stretch>
            <a:fillRect/>
          </a:stretch>
        </p:blipFill>
        <p:spPr>
          <a:xfrm>
            <a:off x="97144" y="4906200"/>
            <a:ext cx="188803" cy="1888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orient="horz" pos="30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hyperlink" Target="https://www.pinterest.com/pin/33397012859247562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hyperlink" Target="https://www.python-graph-gallery.com/" TargetMode="External"/><Relationship Id="rId4" Type="http://schemas.openxmlformats.org/officeDocument/2006/relationships/hyperlink" Target="https://datavizproject.com/" TargetMode="External"/><Relationship Id="rId5" Type="http://schemas.openxmlformats.org/officeDocument/2006/relationships/hyperlink" Target="https://seaborn.pydata.org/examples/index.html" TargetMode="External"/><Relationship Id="rId6" Type="http://schemas.openxmlformats.org/officeDocument/2006/relationships/hyperlink" Target="https://matplotlib.org/stable/gallery/index.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hyperlink" Target="https://colab.research.google.com/drive/11446FHakFXj6wYXzevfStYP0EUFk3_46?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hyperlink" Target="https://www.kaggle.com/kumarajarshi/life-expectancy-who" TargetMode="External"/><Relationship Id="rId4" Type="http://schemas.openxmlformats.org/officeDocument/2006/relationships/image" Target="../media/image14.jpg"/><Relationship Id="rId5" Type="http://schemas.openxmlformats.org/officeDocument/2006/relationships/hyperlink" Target="https://www.mapsofindia.com/world-map/"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github.com/sensei-jirving/Online-DS-PT-01.24.22-cohort-notes/blob/main/Week_04/Lecture_01/CodeAlong/Explanatory_Visualizations_CodeAlong-BLANK.ipynb"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colab.research.google.com/drive/1ZZorQMt99ieZKma0I9X42PZYQH12hFg7?usp=sharin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www.google.com/imgres?imgurl=https%3A%2F%2Fi.pinimg.com%2F600x315%2F8a%2F8c%2Fe3%2F8a8ce3096b1c67c9a5346dc582705eaf.jpg&amp;imgrefurl=https%3A%2F%2Fwww.pinterest.com%2Fpin%2F66287425743696033%2F&amp;tbnid=N7l-fuN9aEHD-M&amp;vet=12ahUKEwjavNPfzafyAhUPhFMKHWnOA-YQMygxegQIARAu..i&amp;docid=9SS4Eps0aIS_hM&amp;w=300&amp;h=300&amp;q=deadline%20meme&amp;ved=2ahUKEwjavNPfzafyAhUPhFMKHWnOA-YQMygxegQIARAu"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hyperlink" Target="https://www.teachwire.net/news/story-mountain-story-structure-worksheets-resources-ks1-ks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s://swcarpentry.github.io/python-novice-gapminder/09-plott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pic>
        <p:nvPicPr>
          <p:cNvPr id="38" name="Google Shape;38;p16"/>
          <p:cNvPicPr preferRelativeResize="0"/>
          <p:nvPr/>
        </p:nvPicPr>
        <p:blipFill>
          <a:blip r:embed="rId3">
            <a:alphaModFix/>
          </a:blip>
          <a:stretch>
            <a:fillRect/>
          </a:stretch>
        </p:blipFill>
        <p:spPr>
          <a:xfrm>
            <a:off x="1761350" y="468050"/>
            <a:ext cx="4626673" cy="3470024"/>
          </a:xfrm>
          <a:prstGeom prst="rect">
            <a:avLst/>
          </a:prstGeom>
          <a:noFill/>
          <a:ln>
            <a:noFill/>
          </a:ln>
        </p:spPr>
      </p:pic>
      <p:sp>
        <p:nvSpPr>
          <p:cNvPr id="39" name="Google Shape;39;p16"/>
          <p:cNvSpPr txBox="1"/>
          <p:nvPr/>
        </p:nvSpPr>
        <p:spPr>
          <a:xfrm>
            <a:off x="4153800" y="4351625"/>
            <a:ext cx="8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accent1"/>
                </a:solidFill>
                <a:hlinkClick r:id="rId4">
                  <a:extLst>
                    <a:ext uri="{A12FA001-AC4F-418D-AE19-62706E023703}">
                      <ahyp:hlinkClr val="tx"/>
                    </a:ext>
                  </a:extLst>
                </a:hlinkClick>
              </a:rPr>
              <a:t>Source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5"/>
          <p:cNvSpPr txBox="1"/>
          <p:nvPr>
            <p:ph idx="4294967295" type="title"/>
          </p:nvPr>
        </p:nvSpPr>
        <p:spPr>
          <a:xfrm>
            <a:off x="633450" y="1690450"/>
            <a:ext cx="7877100" cy="2381100"/>
          </a:xfrm>
          <a:prstGeom prst="rect">
            <a:avLst/>
          </a:prstGeom>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rPr b="1" lang="en">
                <a:latin typeface="Open Sans"/>
                <a:ea typeface="Open Sans"/>
                <a:cs typeface="Open Sans"/>
                <a:sym typeface="Open Sans"/>
              </a:rPr>
              <a:t>Consider:</a:t>
            </a:r>
            <a:endParaRPr b="1">
              <a:latin typeface="Open Sans"/>
              <a:ea typeface="Open Sans"/>
              <a:cs typeface="Open Sans"/>
              <a:sym typeface="Open Sans"/>
            </a:endParaRPr>
          </a:p>
          <a:p>
            <a:pPr indent="-438150" lvl="0" marL="457200" marR="0" rtl="0" algn="l">
              <a:lnSpc>
                <a:spcPct val="150000"/>
              </a:lnSpc>
              <a:spcBef>
                <a:spcPts val="0"/>
              </a:spcBef>
              <a:spcAft>
                <a:spcPts val="0"/>
              </a:spcAft>
              <a:buSzPts val="3300"/>
              <a:buChar char="●"/>
            </a:pPr>
            <a:r>
              <a:rPr lang="en"/>
              <a:t>Meaning of your features (columns)</a:t>
            </a:r>
            <a:endParaRPr/>
          </a:p>
          <a:p>
            <a:pPr indent="-438150" lvl="0" marL="457200" marR="0" rtl="0" algn="l">
              <a:lnSpc>
                <a:spcPct val="150000"/>
              </a:lnSpc>
              <a:spcBef>
                <a:spcPts val="0"/>
              </a:spcBef>
              <a:spcAft>
                <a:spcPts val="0"/>
              </a:spcAft>
              <a:buSzPts val="3300"/>
              <a:buChar char="●"/>
            </a:pPr>
            <a:r>
              <a:rPr lang="en"/>
              <a:t>Relationships between features</a:t>
            </a:r>
            <a:endParaRPr/>
          </a:p>
          <a:p>
            <a:pPr indent="-438150" lvl="0" marL="457200" marR="0" rtl="0" algn="l">
              <a:lnSpc>
                <a:spcPct val="150000"/>
              </a:lnSpc>
              <a:spcBef>
                <a:spcPts val="0"/>
              </a:spcBef>
              <a:spcAft>
                <a:spcPts val="0"/>
              </a:spcAft>
              <a:buSzPts val="3300"/>
              <a:buChar char="●"/>
            </a:pPr>
            <a:r>
              <a:rPr lang="en"/>
              <a:t>Types of data (numeric or categorical)</a:t>
            </a:r>
            <a:endParaRPr/>
          </a:p>
        </p:txBody>
      </p:sp>
      <p:sp>
        <p:nvSpPr>
          <p:cNvPr id="102" name="Google Shape;102;p25"/>
          <p:cNvSpPr txBox="1"/>
          <p:nvPr>
            <p:ph idx="4294967295" type="title"/>
          </p:nvPr>
        </p:nvSpPr>
        <p:spPr>
          <a:xfrm>
            <a:off x="633450" y="308800"/>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Know your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idx="4294967295" type="title"/>
          </p:nvPr>
        </p:nvSpPr>
        <p:spPr>
          <a:xfrm>
            <a:off x="633450" y="66600"/>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Know your Data</a:t>
            </a:r>
            <a:endParaRPr/>
          </a:p>
        </p:txBody>
      </p:sp>
      <p:graphicFrame>
        <p:nvGraphicFramePr>
          <p:cNvPr id="108" name="Google Shape;108;p26"/>
          <p:cNvGraphicFramePr/>
          <p:nvPr/>
        </p:nvGraphicFramePr>
        <p:xfrm>
          <a:off x="1111775" y="987738"/>
          <a:ext cx="3000000" cy="3000000"/>
        </p:xfrm>
        <a:graphic>
          <a:graphicData uri="http://schemas.openxmlformats.org/drawingml/2006/table">
            <a:tbl>
              <a:tblPr>
                <a:noFill/>
                <a:tableStyleId>{1306B630-E924-4696-99BB-3BE819C57A67}</a:tableStyleId>
              </a:tblPr>
              <a:tblGrid>
                <a:gridCol w="3035650"/>
                <a:gridCol w="3035650"/>
              </a:tblGrid>
              <a:tr h="426700">
                <a:tc>
                  <a:txBody>
                    <a:bodyPr/>
                    <a:lstStyle/>
                    <a:p>
                      <a:pPr indent="0" lvl="0" marL="0" rtl="0" algn="l">
                        <a:spcBef>
                          <a:spcPts val="0"/>
                        </a:spcBef>
                        <a:spcAft>
                          <a:spcPts val="0"/>
                        </a:spcAft>
                        <a:buNone/>
                      </a:pPr>
                      <a:r>
                        <a:rPr b="1" lang="en" sz="1600">
                          <a:latin typeface="Open Sans"/>
                          <a:ea typeface="Open Sans"/>
                          <a:cs typeface="Open Sans"/>
                          <a:sym typeface="Open Sans"/>
                        </a:rPr>
                        <a:t>Data Relationship</a:t>
                      </a:r>
                      <a:endParaRPr b="1" sz="1600">
                        <a:latin typeface="Open Sans"/>
                        <a:ea typeface="Open Sans"/>
                        <a:cs typeface="Open Sans"/>
                        <a:sym typeface="Open Sans"/>
                      </a:endParaRPr>
                    </a:p>
                  </a:txBody>
                  <a:tcPr marT="91425" marB="91425" marR="91425" marL="91425">
                    <a:solidFill>
                      <a:srgbClr val="D9D9D9"/>
                    </a:solidFill>
                  </a:tcPr>
                </a:tc>
                <a:tc>
                  <a:txBody>
                    <a:bodyPr/>
                    <a:lstStyle/>
                    <a:p>
                      <a:pPr indent="0" lvl="0" marL="0" rtl="0" algn="l">
                        <a:spcBef>
                          <a:spcPts val="0"/>
                        </a:spcBef>
                        <a:spcAft>
                          <a:spcPts val="0"/>
                        </a:spcAft>
                        <a:buNone/>
                      </a:pPr>
                      <a:r>
                        <a:rPr b="1" lang="en" sz="1600">
                          <a:latin typeface="Open Sans"/>
                          <a:ea typeface="Open Sans"/>
                          <a:cs typeface="Open Sans"/>
                          <a:sym typeface="Open Sans"/>
                        </a:rPr>
                        <a:t>Chart Type</a:t>
                      </a:r>
                      <a:endParaRPr b="1" sz="1600">
                        <a:latin typeface="Open Sans"/>
                        <a:ea typeface="Open Sans"/>
                        <a:cs typeface="Open Sans"/>
                        <a:sym typeface="Open Sans"/>
                      </a:endParaRPr>
                    </a:p>
                  </a:txBody>
                  <a:tcPr marT="91425" marB="91425" marR="91425" marL="91425">
                    <a:solidFill>
                      <a:srgbClr val="D9D9D9"/>
                    </a:solidFill>
                  </a:tcPr>
                </a:tc>
              </a:tr>
              <a:tr h="426700">
                <a:tc>
                  <a:txBody>
                    <a:bodyPr/>
                    <a:lstStyle/>
                    <a:p>
                      <a:pPr indent="0" lvl="0" marL="0" rtl="0" algn="l">
                        <a:spcBef>
                          <a:spcPts val="0"/>
                        </a:spcBef>
                        <a:spcAft>
                          <a:spcPts val="0"/>
                        </a:spcAft>
                        <a:buNone/>
                      </a:pPr>
                      <a:r>
                        <a:rPr lang="en" sz="1600">
                          <a:latin typeface="Open Sans"/>
                          <a:ea typeface="Open Sans"/>
                          <a:cs typeface="Open Sans"/>
                          <a:sym typeface="Open Sans"/>
                        </a:rPr>
                        <a:t>Correlation</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600">
                          <a:latin typeface="Open Sans"/>
                          <a:ea typeface="Open Sans"/>
                          <a:cs typeface="Open Sans"/>
                          <a:sym typeface="Open Sans"/>
                        </a:rPr>
                        <a:t>Scatter Plot</a:t>
                      </a:r>
                      <a:endParaRPr sz="1600">
                        <a:latin typeface="Open Sans"/>
                        <a:ea typeface="Open Sans"/>
                        <a:cs typeface="Open Sans"/>
                        <a:sym typeface="Open Sans"/>
                      </a:endParaRPr>
                    </a:p>
                  </a:txBody>
                  <a:tcPr marT="91425" marB="91425" marR="91425" marL="91425"/>
                </a:tc>
              </a:tr>
              <a:tr h="426700">
                <a:tc>
                  <a:txBody>
                    <a:bodyPr/>
                    <a:lstStyle/>
                    <a:p>
                      <a:pPr indent="0" lvl="0" marL="0" rtl="0" algn="l">
                        <a:spcBef>
                          <a:spcPts val="0"/>
                        </a:spcBef>
                        <a:spcAft>
                          <a:spcPts val="0"/>
                        </a:spcAft>
                        <a:buNone/>
                      </a:pPr>
                      <a:r>
                        <a:rPr lang="en" sz="1600">
                          <a:latin typeface="Open Sans"/>
                          <a:ea typeface="Open Sans"/>
                          <a:cs typeface="Open Sans"/>
                          <a:sym typeface="Open Sans"/>
                        </a:rPr>
                        <a:t>Distribution</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600">
                          <a:latin typeface="Open Sans"/>
                          <a:ea typeface="Open Sans"/>
                          <a:cs typeface="Open Sans"/>
                          <a:sym typeface="Open Sans"/>
                        </a:rPr>
                        <a:t>Histograms, Box Plots</a:t>
                      </a:r>
                      <a:endParaRPr sz="1600">
                        <a:latin typeface="Open Sans"/>
                        <a:ea typeface="Open Sans"/>
                        <a:cs typeface="Open Sans"/>
                        <a:sym typeface="Open Sans"/>
                      </a:endParaRPr>
                    </a:p>
                  </a:txBody>
                  <a:tcPr marT="91425" marB="91425" marR="91425" marL="91425"/>
                </a:tc>
              </a:tr>
              <a:tr h="426700">
                <a:tc>
                  <a:txBody>
                    <a:bodyPr/>
                    <a:lstStyle/>
                    <a:p>
                      <a:pPr indent="0" lvl="0" marL="0" rtl="0" algn="l">
                        <a:spcBef>
                          <a:spcPts val="0"/>
                        </a:spcBef>
                        <a:spcAft>
                          <a:spcPts val="0"/>
                        </a:spcAft>
                        <a:buNone/>
                      </a:pPr>
                      <a:r>
                        <a:rPr lang="en" sz="1600">
                          <a:latin typeface="Open Sans"/>
                          <a:ea typeface="Open Sans"/>
                          <a:cs typeface="Open Sans"/>
                          <a:sym typeface="Open Sans"/>
                        </a:rPr>
                        <a:t>Geospatial</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600">
                          <a:latin typeface="Open Sans"/>
                          <a:ea typeface="Open Sans"/>
                          <a:cs typeface="Open Sans"/>
                          <a:sym typeface="Open Sans"/>
                        </a:rPr>
                        <a:t>Maps</a:t>
                      </a:r>
                      <a:endParaRPr sz="1600">
                        <a:latin typeface="Open Sans"/>
                        <a:ea typeface="Open Sans"/>
                        <a:cs typeface="Open Sans"/>
                        <a:sym typeface="Open Sans"/>
                      </a:endParaRPr>
                    </a:p>
                  </a:txBody>
                  <a:tcPr marT="91425" marB="91425" marR="91425" marL="91425"/>
                </a:tc>
              </a:tr>
              <a:tr h="426700">
                <a:tc>
                  <a:txBody>
                    <a:bodyPr/>
                    <a:lstStyle/>
                    <a:p>
                      <a:pPr indent="0" lvl="0" marL="0" rtl="0" algn="l">
                        <a:spcBef>
                          <a:spcPts val="0"/>
                        </a:spcBef>
                        <a:spcAft>
                          <a:spcPts val="0"/>
                        </a:spcAft>
                        <a:buNone/>
                      </a:pPr>
                      <a:r>
                        <a:rPr lang="en" sz="1600">
                          <a:latin typeface="Open Sans"/>
                          <a:ea typeface="Open Sans"/>
                          <a:cs typeface="Open Sans"/>
                          <a:sym typeface="Open Sans"/>
                        </a:rPr>
                        <a:t>Ranking or Comparison</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600">
                          <a:latin typeface="Open Sans"/>
                          <a:ea typeface="Open Sans"/>
                          <a:cs typeface="Open Sans"/>
                          <a:sym typeface="Open Sans"/>
                        </a:rPr>
                        <a:t>Bar Charts</a:t>
                      </a:r>
                      <a:endParaRPr sz="1600">
                        <a:latin typeface="Open Sans"/>
                        <a:ea typeface="Open Sans"/>
                        <a:cs typeface="Open Sans"/>
                        <a:sym typeface="Open Sans"/>
                      </a:endParaRPr>
                    </a:p>
                  </a:txBody>
                  <a:tcPr marT="91425" marB="91425" marR="91425" marL="91425"/>
                </a:tc>
              </a:tr>
              <a:tr h="426700">
                <a:tc>
                  <a:txBody>
                    <a:bodyPr/>
                    <a:lstStyle/>
                    <a:p>
                      <a:pPr indent="0" lvl="0" marL="0" rtl="0" algn="l">
                        <a:spcBef>
                          <a:spcPts val="0"/>
                        </a:spcBef>
                        <a:spcAft>
                          <a:spcPts val="0"/>
                        </a:spcAft>
                        <a:buNone/>
                      </a:pPr>
                      <a:r>
                        <a:rPr lang="en" sz="1600">
                          <a:latin typeface="Open Sans"/>
                          <a:ea typeface="Open Sans"/>
                          <a:cs typeface="Open Sans"/>
                          <a:sym typeface="Open Sans"/>
                        </a:rPr>
                        <a:t>Trends</a:t>
                      </a:r>
                      <a:endParaRPr sz="16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1600">
                          <a:latin typeface="Open Sans"/>
                          <a:ea typeface="Open Sans"/>
                          <a:cs typeface="Open Sans"/>
                          <a:sym typeface="Open Sans"/>
                        </a:rPr>
                        <a:t>Line Graphs</a:t>
                      </a:r>
                      <a:endParaRPr sz="16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idx="4294967295" type="title"/>
          </p:nvPr>
        </p:nvSpPr>
        <p:spPr>
          <a:xfrm>
            <a:off x="438850" y="1690450"/>
            <a:ext cx="8071800" cy="2381100"/>
          </a:xfrm>
          <a:prstGeom prst="rect">
            <a:avLst/>
          </a:prstGeom>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rPr b="1" lang="en">
                <a:latin typeface="Open Sans"/>
                <a:ea typeface="Open Sans"/>
                <a:cs typeface="Open Sans"/>
                <a:sym typeface="Open Sans"/>
              </a:rPr>
              <a:t>Consider:</a:t>
            </a:r>
            <a:endParaRPr b="1">
              <a:latin typeface="Open Sans"/>
              <a:ea typeface="Open Sans"/>
              <a:cs typeface="Open Sans"/>
              <a:sym typeface="Open Sans"/>
            </a:endParaRPr>
          </a:p>
          <a:p>
            <a:pPr indent="-438150" lvl="0" marL="457200" marR="0" rtl="0" algn="l">
              <a:lnSpc>
                <a:spcPct val="150000"/>
              </a:lnSpc>
              <a:spcBef>
                <a:spcPts val="0"/>
              </a:spcBef>
              <a:spcAft>
                <a:spcPts val="0"/>
              </a:spcAft>
              <a:buSzPts val="3300"/>
              <a:buChar char="●"/>
            </a:pPr>
            <a:r>
              <a:rPr lang="en"/>
              <a:t>What question does the image answer?</a:t>
            </a:r>
            <a:endParaRPr/>
          </a:p>
          <a:p>
            <a:pPr indent="-438150" lvl="0" marL="457200" marR="0" rtl="0" algn="l">
              <a:lnSpc>
                <a:spcPct val="150000"/>
              </a:lnSpc>
              <a:spcBef>
                <a:spcPts val="0"/>
              </a:spcBef>
              <a:spcAft>
                <a:spcPts val="0"/>
              </a:spcAft>
              <a:buSzPts val="3300"/>
              <a:buChar char="●"/>
            </a:pPr>
            <a:r>
              <a:rPr lang="en"/>
              <a:t>What you want your audience to get out of your visual?</a:t>
            </a:r>
            <a:endParaRPr/>
          </a:p>
        </p:txBody>
      </p:sp>
      <p:sp>
        <p:nvSpPr>
          <p:cNvPr id="114" name="Google Shape;114;p27"/>
          <p:cNvSpPr txBox="1"/>
          <p:nvPr>
            <p:ph idx="4294967295" type="title"/>
          </p:nvPr>
        </p:nvSpPr>
        <p:spPr>
          <a:xfrm>
            <a:off x="633450" y="532050"/>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Know your Goal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8"/>
          <p:cNvSpPr txBox="1"/>
          <p:nvPr/>
        </p:nvSpPr>
        <p:spPr>
          <a:xfrm>
            <a:off x="900725" y="1492825"/>
            <a:ext cx="41433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Selecting Visualizations</a:t>
            </a:r>
            <a:endParaRPr/>
          </a:p>
          <a:p>
            <a:pPr indent="-317500" lvl="1" marL="914400" rtl="0" algn="l">
              <a:spcBef>
                <a:spcPts val="0"/>
              </a:spcBef>
              <a:spcAft>
                <a:spcPts val="0"/>
              </a:spcAft>
              <a:buSzPts val="1400"/>
              <a:buChar char="○"/>
            </a:pPr>
            <a:r>
              <a:rPr lang="en" u="sng">
                <a:solidFill>
                  <a:schemeClr val="hlink"/>
                </a:solidFill>
                <a:hlinkClick r:id="rId3"/>
              </a:rPr>
              <a:t>https://www.python-graph-gallery.com/</a:t>
            </a:r>
            <a:r>
              <a:rPr lang="en"/>
              <a:t> </a:t>
            </a:r>
            <a:endParaRPr/>
          </a:p>
          <a:p>
            <a:pPr indent="-317500" lvl="1" marL="914400" rtl="0" algn="l">
              <a:spcBef>
                <a:spcPts val="0"/>
              </a:spcBef>
              <a:spcAft>
                <a:spcPts val="0"/>
              </a:spcAft>
              <a:buSzPts val="1400"/>
              <a:buChar char="○"/>
            </a:pPr>
            <a:r>
              <a:rPr lang="en" u="sng">
                <a:solidFill>
                  <a:schemeClr val="hlink"/>
                </a:solidFill>
                <a:hlinkClick r:id="rId4"/>
              </a:rPr>
              <a:t>https://datavizproject.com/</a:t>
            </a:r>
            <a:r>
              <a:rPr lang="en"/>
              <a:t> </a:t>
            </a:r>
            <a:endParaRPr/>
          </a:p>
        </p:txBody>
      </p:sp>
      <p:sp>
        <p:nvSpPr>
          <p:cNvPr id="120" name="Google Shape;120;p28"/>
          <p:cNvSpPr txBox="1"/>
          <p:nvPr>
            <p:ph idx="4294967295" type="title"/>
          </p:nvPr>
        </p:nvSpPr>
        <p:spPr>
          <a:xfrm>
            <a:off x="633450" y="532050"/>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Know</a:t>
            </a:r>
            <a:r>
              <a:rPr lang="en"/>
              <a:t> your Resources</a:t>
            </a:r>
            <a:endParaRPr/>
          </a:p>
        </p:txBody>
      </p:sp>
      <p:sp>
        <p:nvSpPr>
          <p:cNvPr id="121" name="Google Shape;121;p28"/>
          <p:cNvSpPr txBox="1"/>
          <p:nvPr/>
        </p:nvSpPr>
        <p:spPr>
          <a:xfrm>
            <a:off x="875875" y="2571750"/>
            <a:ext cx="5025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Knowing What is Possible - Example Galleries</a:t>
            </a:r>
            <a:endParaRPr/>
          </a:p>
          <a:p>
            <a:pPr indent="-317500" lvl="1" marL="914400" rtl="0" algn="l">
              <a:spcBef>
                <a:spcPts val="0"/>
              </a:spcBef>
              <a:spcAft>
                <a:spcPts val="0"/>
              </a:spcAft>
              <a:buSzPts val="1400"/>
              <a:buChar char="○"/>
            </a:pPr>
            <a:r>
              <a:rPr lang="en" u="sng">
                <a:solidFill>
                  <a:schemeClr val="hlink"/>
                </a:solidFill>
                <a:hlinkClick r:id="rId5"/>
              </a:rPr>
              <a:t>https://seaborn.pydata.org/examples/index.html</a:t>
            </a:r>
            <a:endParaRPr/>
          </a:p>
          <a:p>
            <a:pPr indent="-317500" lvl="1" marL="914400" rtl="0" algn="l">
              <a:spcBef>
                <a:spcPts val="0"/>
              </a:spcBef>
              <a:spcAft>
                <a:spcPts val="0"/>
              </a:spcAft>
              <a:buSzPts val="1400"/>
              <a:buChar char="○"/>
            </a:pPr>
            <a:r>
              <a:rPr lang="en" u="sng">
                <a:solidFill>
                  <a:schemeClr val="hlink"/>
                </a:solidFill>
                <a:hlinkClick r:id="rId6"/>
              </a:rPr>
              <a:t>https://matplotlib.org/stable/gallery/index.html</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705275" y="885118"/>
            <a:ext cx="7810500" cy="7005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Explanatory Visualizations Tell a Story</a:t>
            </a:r>
            <a:endParaRPr/>
          </a:p>
        </p:txBody>
      </p:sp>
      <p:sp>
        <p:nvSpPr>
          <p:cNvPr id="127" name="Google Shape;127;p29"/>
          <p:cNvSpPr txBox="1"/>
          <p:nvPr>
            <p:ph type="title"/>
          </p:nvPr>
        </p:nvSpPr>
        <p:spPr>
          <a:xfrm>
            <a:off x="633450" y="2357700"/>
            <a:ext cx="7877100" cy="752400"/>
          </a:xfrm>
          <a:prstGeom prst="rect">
            <a:avLst/>
          </a:prstGeom>
        </p:spPr>
        <p:txBody>
          <a:bodyPr anchorCtr="0" anchor="b" bIns="19050" lIns="19050" spcFirstLastPara="1" rIns="19050" wrap="square" tIns="19050">
            <a:noAutofit/>
          </a:bodyPr>
          <a:lstStyle/>
          <a:p>
            <a:pPr indent="0" lvl="0" marL="0" marR="0" rtl="0" algn="ctr">
              <a:lnSpc>
                <a:spcPct val="90000"/>
              </a:lnSpc>
              <a:spcBef>
                <a:spcPts val="0"/>
              </a:spcBef>
              <a:spcAft>
                <a:spcPts val="0"/>
              </a:spcAft>
              <a:buNone/>
            </a:pPr>
            <a:r>
              <a:rPr lang="en" sz="2700"/>
              <a:t>Spend </a:t>
            </a:r>
            <a:r>
              <a:rPr lang="en" sz="2700"/>
              <a:t>5 minutes or so to discuss how to improve </a:t>
            </a:r>
            <a:r>
              <a:rPr lang="en" sz="2700" u="sng">
                <a:solidFill>
                  <a:schemeClr val="hlink"/>
                </a:solidFill>
                <a:hlinkClick r:id="rId3"/>
              </a:rPr>
              <a:t>these graphs</a:t>
            </a:r>
            <a:r>
              <a:rPr lang="en" sz="2700"/>
              <a:t>.</a:t>
            </a: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30"/>
          <p:cNvPicPr preferRelativeResize="0"/>
          <p:nvPr/>
        </p:nvPicPr>
        <p:blipFill>
          <a:blip r:embed="rId3">
            <a:alphaModFix/>
          </a:blip>
          <a:stretch>
            <a:fillRect/>
          </a:stretch>
        </p:blipFill>
        <p:spPr>
          <a:xfrm>
            <a:off x="795338" y="352425"/>
            <a:ext cx="7553325" cy="4438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1"/>
          <p:cNvSpPr txBox="1"/>
          <p:nvPr>
            <p:ph idx="4294967295" type="title"/>
          </p:nvPr>
        </p:nvSpPr>
        <p:spPr>
          <a:xfrm>
            <a:off x="633450" y="1690450"/>
            <a:ext cx="7877100" cy="2381100"/>
          </a:xfrm>
          <a:prstGeom prst="rect">
            <a:avLst/>
          </a:prstGeom>
        </p:spPr>
        <p:txBody>
          <a:bodyPr anchorCtr="0" anchor="ctr" bIns="34275" lIns="68575" spcFirstLastPara="1" rIns="68575" wrap="square" tIns="34275">
            <a:noAutofit/>
          </a:bodyPr>
          <a:lstStyle/>
          <a:p>
            <a:pPr indent="-438150" lvl="0" marL="457200" marR="0" rtl="0" algn="l">
              <a:lnSpc>
                <a:spcPct val="90000"/>
              </a:lnSpc>
              <a:spcBef>
                <a:spcPts val="0"/>
              </a:spcBef>
              <a:spcAft>
                <a:spcPts val="0"/>
              </a:spcAft>
              <a:buSzPts val="3300"/>
              <a:buChar char="●"/>
            </a:pPr>
            <a:r>
              <a:rPr lang="en"/>
              <a:t>Keep your visualization as simple as possible</a:t>
            </a:r>
            <a:endParaRPr/>
          </a:p>
          <a:p>
            <a:pPr indent="0" lvl="0" marL="457200" marR="0" rtl="0" algn="l">
              <a:lnSpc>
                <a:spcPct val="90000"/>
              </a:lnSpc>
              <a:spcBef>
                <a:spcPts val="0"/>
              </a:spcBef>
              <a:spcAft>
                <a:spcPts val="0"/>
              </a:spcAft>
              <a:buNone/>
            </a:pPr>
            <a:r>
              <a:t/>
            </a:r>
            <a:endParaRPr/>
          </a:p>
          <a:p>
            <a:pPr indent="-438150" lvl="0" marL="457200" marR="0" rtl="0" algn="l">
              <a:lnSpc>
                <a:spcPct val="90000"/>
              </a:lnSpc>
              <a:spcBef>
                <a:spcPts val="0"/>
              </a:spcBef>
              <a:spcAft>
                <a:spcPts val="0"/>
              </a:spcAft>
              <a:buSzPts val="3300"/>
              <a:buChar char="●"/>
            </a:pPr>
            <a:r>
              <a:rPr lang="en"/>
              <a:t>Understandable in 5-10 seconds</a:t>
            </a:r>
            <a:endParaRPr/>
          </a:p>
        </p:txBody>
      </p:sp>
      <p:sp>
        <p:nvSpPr>
          <p:cNvPr id="138" name="Google Shape;138;p31"/>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Less is More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32"/>
          <p:cNvPicPr preferRelativeResize="0"/>
          <p:nvPr/>
        </p:nvPicPr>
        <p:blipFill>
          <a:blip r:embed="rId3">
            <a:alphaModFix/>
          </a:blip>
          <a:stretch>
            <a:fillRect/>
          </a:stretch>
        </p:blipFill>
        <p:spPr>
          <a:xfrm>
            <a:off x="152400" y="152400"/>
            <a:ext cx="8839201" cy="420431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ph idx="4294967295" type="title"/>
          </p:nvPr>
        </p:nvSpPr>
        <p:spPr>
          <a:xfrm>
            <a:off x="633450" y="1690450"/>
            <a:ext cx="7877100" cy="2550600"/>
          </a:xfrm>
          <a:prstGeom prst="rect">
            <a:avLst/>
          </a:prstGeom>
        </p:spPr>
        <p:txBody>
          <a:bodyPr anchorCtr="0" anchor="ctr" bIns="34275" lIns="68575" spcFirstLastPara="1" rIns="68575" wrap="square" tIns="34275">
            <a:noAutofit/>
          </a:bodyPr>
          <a:lstStyle/>
          <a:p>
            <a:pPr indent="-438150" lvl="0" marL="457200" marR="0" rtl="0" algn="l">
              <a:lnSpc>
                <a:spcPct val="90000"/>
              </a:lnSpc>
              <a:spcBef>
                <a:spcPts val="0"/>
              </a:spcBef>
              <a:spcAft>
                <a:spcPts val="0"/>
              </a:spcAft>
              <a:buSzPts val="3300"/>
              <a:buChar char="●"/>
            </a:pPr>
            <a:r>
              <a:rPr lang="en"/>
              <a:t>Always go from left to right</a:t>
            </a:r>
            <a:endParaRPr/>
          </a:p>
        </p:txBody>
      </p:sp>
      <p:sp>
        <p:nvSpPr>
          <p:cNvPr id="149" name="Google Shape;149;p33"/>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Do not mislead your audience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4"/>
          <p:cNvPicPr preferRelativeResize="0"/>
          <p:nvPr/>
        </p:nvPicPr>
        <p:blipFill>
          <a:blip r:embed="rId3">
            <a:alphaModFix/>
          </a:blip>
          <a:stretch>
            <a:fillRect/>
          </a:stretch>
        </p:blipFill>
        <p:spPr>
          <a:xfrm>
            <a:off x="1524000" y="666750"/>
            <a:ext cx="6096000" cy="3810000"/>
          </a:xfrm>
          <a:prstGeom prst="rect">
            <a:avLst/>
          </a:prstGeom>
          <a:noFill/>
          <a:ln>
            <a:noFill/>
          </a:ln>
        </p:spPr>
      </p:pic>
      <p:sp>
        <p:nvSpPr>
          <p:cNvPr id="155" name="Google Shape;155;p34"/>
          <p:cNvSpPr/>
          <p:nvPr/>
        </p:nvSpPr>
        <p:spPr>
          <a:xfrm>
            <a:off x="1917025" y="3826275"/>
            <a:ext cx="619500" cy="328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 name="Shape 43"/>
        <p:cNvGrpSpPr/>
        <p:nvPr/>
      </p:nvGrpSpPr>
      <p:grpSpPr>
        <a:xfrm>
          <a:off x="0" y="0"/>
          <a:ext cx="0" cy="0"/>
          <a:chOff x="0" y="0"/>
          <a:chExt cx="0" cy="0"/>
        </a:xfrm>
      </p:grpSpPr>
      <p:sp>
        <p:nvSpPr>
          <p:cNvPr id="44" name="Google Shape;44;p17"/>
          <p:cNvSpPr/>
          <p:nvPr/>
        </p:nvSpPr>
        <p:spPr>
          <a:xfrm>
            <a:off x="3924213" y="-31369"/>
            <a:ext cx="7089161" cy="4889119"/>
          </a:xfrm>
          <a:prstGeom prst="flowChartInputOutpu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Image" id="45" name="Google Shape;45;p17"/>
          <p:cNvPicPr preferRelativeResize="0"/>
          <p:nvPr/>
        </p:nvPicPr>
        <p:blipFill rotWithShape="1">
          <a:blip r:embed="rId3">
            <a:alphaModFix/>
          </a:blip>
          <a:srcRect b="0" l="0" r="0" t="0"/>
          <a:stretch/>
        </p:blipFill>
        <p:spPr>
          <a:xfrm>
            <a:off x="5222151" y="1700082"/>
            <a:ext cx="3171394" cy="1058888"/>
          </a:xfrm>
          <a:prstGeom prst="rect">
            <a:avLst/>
          </a:prstGeom>
          <a:noFill/>
          <a:ln>
            <a:noFill/>
          </a:ln>
        </p:spPr>
      </p:pic>
      <p:sp>
        <p:nvSpPr>
          <p:cNvPr id="46" name="Google Shape;46;p17"/>
          <p:cNvSpPr/>
          <p:nvPr/>
        </p:nvSpPr>
        <p:spPr>
          <a:xfrm>
            <a:off x="739066" y="4148096"/>
            <a:ext cx="8405100" cy="20400"/>
          </a:xfrm>
          <a:prstGeom prst="rect">
            <a:avLst/>
          </a:prstGeom>
          <a:solidFill>
            <a:srgbClr val="28CDF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47" name="Google Shape;47;p17"/>
          <p:cNvSpPr txBox="1"/>
          <p:nvPr/>
        </p:nvSpPr>
        <p:spPr>
          <a:xfrm>
            <a:off x="251125" y="703200"/>
            <a:ext cx="4262700" cy="219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4500">
                <a:solidFill>
                  <a:srgbClr val="FFFFFF"/>
                </a:solidFill>
                <a:latin typeface="Proxima Nova Extrabold"/>
                <a:ea typeface="Proxima Nova Extrabold"/>
                <a:cs typeface="Proxima Nova Extrabold"/>
                <a:sym typeface="Proxima Nova Extrabold"/>
              </a:rPr>
              <a:t>Welcome to Week 4</a:t>
            </a:r>
            <a:endParaRPr sz="4500">
              <a:solidFill>
                <a:srgbClr val="FFFFFF"/>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rPr lang="en" sz="4500">
                <a:solidFill>
                  <a:srgbClr val="FFFFFF"/>
                </a:solidFill>
                <a:latin typeface="Proxima Nova Extrabold"/>
                <a:ea typeface="Proxima Nova Extrabold"/>
                <a:cs typeface="Proxima Nova Extrabold"/>
                <a:sym typeface="Proxima Nova Extrabold"/>
              </a:rPr>
              <a:t>Lecture 1!</a:t>
            </a:r>
            <a:endParaRPr sz="4500">
              <a:solidFill>
                <a:srgbClr val="FFFFFF"/>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t/>
            </a:r>
            <a:endParaRPr sz="4500">
              <a:solidFill>
                <a:srgbClr val="FFFFFF"/>
              </a:solidFill>
              <a:latin typeface="Proxima Nova Extrabold"/>
              <a:ea typeface="Proxima Nova Extrabold"/>
              <a:cs typeface="Proxima Nova Extrabold"/>
              <a:sym typeface="Proxima Nova Extrabold"/>
            </a:endParaRPr>
          </a:p>
        </p:txBody>
      </p:sp>
      <p:sp>
        <p:nvSpPr>
          <p:cNvPr id="48" name="Google Shape;48;p17"/>
          <p:cNvSpPr txBox="1"/>
          <p:nvPr/>
        </p:nvSpPr>
        <p:spPr>
          <a:xfrm>
            <a:off x="398576" y="3291307"/>
            <a:ext cx="3789900" cy="8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800">
                <a:solidFill>
                  <a:srgbClr val="FFFFFF"/>
                </a:solidFill>
                <a:latin typeface="Proxima Nova"/>
                <a:ea typeface="Proxima Nova"/>
                <a:cs typeface="Proxima Nova"/>
                <a:sym typeface="Proxima Nova"/>
              </a:rPr>
              <a:t>Data Science in Python &amp; </a:t>
            </a:r>
            <a:endParaRPr sz="1800">
              <a:solidFill>
                <a:srgbClr val="FFFFFF"/>
              </a:solidFill>
              <a:latin typeface="Proxima Nova"/>
              <a:ea typeface="Proxima Nova"/>
              <a:cs typeface="Proxima Nova"/>
              <a:sym typeface="Proxima Nova"/>
            </a:endParaRPr>
          </a:p>
          <a:p>
            <a:pPr indent="0" lvl="0" marL="0" marR="0" rtl="0" algn="l">
              <a:spcBef>
                <a:spcPts val="0"/>
              </a:spcBef>
              <a:spcAft>
                <a:spcPts val="0"/>
              </a:spcAft>
              <a:buNone/>
            </a:pPr>
            <a:r>
              <a:rPr lang="en" sz="1800">
                <a:solidFill>
                  <a:srgbClr val="FFFFFF"/>
                </a:solidFill>
                <a:latin typeface="Proxima Nova"/>
                <a:ea typeface="Proxima Nova"/>
                <a:cs typeface="Proxima Nova"/>
                <a:sym typeface="Proxima Nova"/>
              </a:rPr>
              <a:t>Machine Learning</a:t>
            </a:r>
            <a:endParaRPr sz="1800">
              <a:solidFill>
                <a:srgbClr val="FFFFFF"/>
              </a:solidFill>
              <a:latin typeface="Proxima Nova"/>
              <a:ea typeface="Proxima Nova"/>
              <a:cs typeface="Proxima Nova"/>
              <a:sym typeface="Proxima Nova"/>
            </a:endParaRPr>
          </a:p>
        </p:txBody>
      </p:sp>
      <p:pic>
        <p:nvPicPr>
          <p:cNvPr descr="Image" id="49" name="Google Shape;49;p17"/>
          <p:cNvPicPr preferRelativeResize="0"/>
          <p:nvPr/>
        </p:nvPicPr>
        <p:blipFill rotWithShape="1">
          <a:blip r:embed="rId4">
            <a:alphaModFix amt="15000"/>
          </a:blip>
          <a:srcRect b="25003" l="0" r="0" t="0"/>
          <a:stretch/>
        </p:blipFill>
        <p:spPr>
          <a:xfrm>
            <a:off x="4662716" y="2759193"/>
            <a:ext cx="3809734" cy="2098556"/>
          </a:xfrm>
          <a:prstGeom prst="rect">
            <a:avLst/>
          </a:prstGeom>
          <a:noFill/>
          <a:ln>
            <a:noFill/>
          </a:ln>
        </p:spPr>
      </p:pic>
      <p:pic>
        <p:nvPicPr>
          <p:cNvPr descr="Image" id="50" name="Google Shape;50;p17"/>
          <p:cNvPicPr preferRelativeResize="0"/>
          <p:nvPr/>
        </p:nvPicPr>
        <p:blipFill rotWithShape="1">
          <a:blip r:embed="rId5">
            <a:alphaModFix amt="15000"/>
          </a:blip>
          <a:srcRect b="0" l="0" r="0" t="0"/>
          <a:stretch/>
        </p:blipFill>
        <p:spPr>
          <a:xfrm>
            <a:off x="5807135" y="-658791"/>
            <a:ext cx="2331266" cy="241738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5"/>
          <p:cNvSpPr txBox="1"/>
          <p:nvPr>
            <p:ph idx="4294967295" type="title"/>
          </p:nvPr>
        </p:nvSpPr>
        <p:spPr>
          <a:xfrm>
            <a:off x="633450" y="1690450"/>
            <a:ext cx="7877100" cy="2550600"/>
          </a:xfrm>
          <a:prstGeom prst="rect">
            <a:avLst/>
          </a:prstGeom>
        </p:spPr>
        <p:txBody>
          <a:bodyPr anchorCtr="0" anchor="ctr" bIns="34275" lIns="68575" spcFirstLastPara="1" rIns="68575" wrap="square" tIns="34275">
            <a:noAutofit/>
          </a:bodyPr>
          <a:lstStyle/>
          <a:p>
            <a:pPr indent="-438150" lvl="0" marL="457200" marR="0" rtl="0" algn="l">
              <a:lnSpc>
                <a:spcPct val="90000"/>
              </a:lnSpc>
              <a:spcBef>
                <a:spcPts val="0"/>
              </a:spcBef>
              <a:spcAft>
                <a:spcPts val="0"/>
              </a:spcAft>
              <a:buSzPts val="3300"/>
              <a:buChar char="●"/>
            </a:pPr>
            <a:r>
              <a:rPr lang="en"/>
              <a:t>Do not break axis, always start at 0</a:t>
            </a:r>
            <a:endParaRPr/>
          </a:p>
        </p:txBody>
      </p:sp>
      <p:sp>
        <p:nvSpPr>
          <p:cNvPr id="161" name="Google Shape;161;p35"/>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Do not mislead your audience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36"/>
          <p:cNvPicPr preferRelativeResize="0"/>
          <p:nvPr/>
        </p:nvPicPr>
        <p:blipFill>
          <a:blip r:embed="rId3">
            <a:alphaModFix/>
          </a:blip>
          <a:stretch>
            <a:fillRect/>
          </a:stretch>
        </p:blipFill>
        <p:spPr>
          <a:xfrm>
            <a:off x="1117263" y="649438"/>
            <a:ext cx="6909475" cy="384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7"/>
          <p:cNvSpPr txBox="1"/>
          <p:nvPr>
            <p:ph idx="4294967295" type="title"/>
          </p:nvPr>
        </p:nvSpPr>
        <p:spPr>
          <a:xfrm>
            <a:off x="633450" y="1690450"/>
            <a:ext cx="7877100" cy="2521800"/>
          </a:xfrm>
          <a:prstGeom prst="rect">
            <a:avLst/>
          </a:prstGeom>
        </p:spPr>
        <p:txBody>
          <a:bodyPr anchorCtr="0" anchor="ctr" bIns="34275" lIns="68575" spcFirstLastPara="1" rIns="68575" wrap="square" tIns="34275">
            <a:noAutofit/>
          </a:bodyPr>
          <a:lstStyle/>
          <a:p>
            <a:pPr indent="-438150" lvl="0" marL="457200" marR="0" rtl="0" algn="l">
              <a:lnSpc>
                <a:spcPct val="90000"/>
              </a:lnSpc>
              <a:spcBef>
                <a:spcPts val="0"/>
              </a:spcBef>
              <a:spcAft>
                <a:spcPts val="0"/>
              </a:spcAft>
              <a:buSzPts val="3300"/>
              <a:buChar char="●"/>
            </a:pPr>
            <a:r>
              <a:rPr lang="en"/>
              <a:t>Keep sizes proportional to their values</a:t>
            </a:r>
            <a:endParaRPr/>
          </a:p>
        </p:txBody>
      </p:sp>
      <p:sp>
        <p:nvSpPr>
          <p:cNvPr id="172" name="Google Shape;172;p37"/>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Do not mislead your audience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8"/>
          <p:cNvPicPr preferRelativeResize="0"/>
          <p:nvPr/>
        </p:nvPicPr>
        <p:blipFill>
          <a:blip r:embed="rId3">
            <a:alphaModFix/>
          </a:blip>
          <a:stretch>
            <a:fillRect/>
          </a:stretch>
        </p:blipFill>
        <p:spPr>
          <a:xfrm>
            <a:off x="2148250" y="0"/>
            <a:ext cx="4847500" cy="48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9"/>
          <p:cNvSpPr txBox="1"/>
          <p:nvPr>
            <p:ph idx="4294967295" type="title"/>
          </p:nvPr>
        </p:nvSpPr>
        <p:spPr>
          <a:xfrm>
            <a:off x="633450" y="1690450"/>
            <a:ext cx="7877100" cy="2521800"/>
          </a:xfrm>
          <a:prstGeom prst="rect">
            <a:avLst/>
          </a:prstGeom>
        </p:spPr>
        <p:txBody>
          <a:bodyPr anchorCtr="0" anchor="ctr" bIns="34275" lIns="68575" spcFirstLastPara="1" rIns="68575" wrap="square" tIns="34275">
            <a:noAutofit/>
          </a:bodyPr>
          <a:lstStyle/>
          <a:p>
            <a:pPr indent="-438150" lvl="0" marL="457200" marR="0" rtl="0" algn="l">
              <a:lnSpc>
                <a:spcPct val="90000"/>
              </a:lnSpc>
              <a:spcBef>
                <a:spcPts val="0"/>
              </a:spcBef>
              <a:spcAft>
                <a:spcPts val="0"/>
              </a:spcAft>
              <a:buSzPts val="3300"/>
              <a:buChar char="●"/>
            </a:pPr>
            <a:r>
              <a:rPr lang="en"/>
              <a:t>Keep it simple and clear!</a:t>
            </a:r>
            <a:endParaRPr/>
          </a:p>
        </p:txBody>
      </p:sp>
      <p:sp>
        <p:nvSpPr>
          <p:cNvPr id="183" name="Google Shape;183;p39"/>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Do not use data visualization to express your creativity!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40"/>
          <p:cNvPicPr preferRelativeResize="0"/>
          <p:nvPr/>
        </p:nvPicPr>
        <p:blipFill>
          <a:blip r:embed="rId3">
            <a:alphaModFix/>
          </a:blip>
          <a:stretch>
            <a:fillRect/>
          </a:stretch>
        </p:blipFill>
        <p:spPr>
          <a:xfrm>
            <a:off x="1614488" y="552450"/>
            <a:ext cx="5915025" cy="4038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1"/>
          <p:cNvSpPr txBox="1"/>
          <p:nvPr>
            <p:ph idx="4294967295" type="title"/>
          </p:nvPr>
        </p:nvSpPr>
        <p:spPr>
          <a:xfrm>
            <a:off x="633450" y="1690450"/>
            <a:ext cx="7877100" cy="2828700"/>
          </a:xfrm>
          <a:prstGeom prst="rect">
            <a:avLst/>
          </a:prstGeom>
        </p:spPr>
        <p:txBody>
          <a:bodyPr anchorCtr="0" anchor="ctr" bIns="34275" lIns="68575" spcFirstLastPara="1" rIns="68575" wrap="square" tIns="34275">
            <a:noAutofit/>
          </a:bodyPr>
          <a:lstStyle/>
          <a:p>
            <a:pPr indent="-425450" lvl="0" marL="457200" marR="0" rtl="0" algn="l">
              <a:lnSpc>
                <a:spcPct val="90000"/>
              </a:lnSpc>
              <a:spcBef>
                <a:spcPts val="0"/>
              </a:spcBef>
              <a:spcAft>
                <a:spcPts val="0"/>
              </a:spcAft>
              <a:buSzPts val="3100"/>
              <a:buChar char="●"/>
            </a:pPr>
            <a:r>
              <a:rPr lang="en" sz="3100"/>
              <a:t>Stay away from making the reader estimate volumes (avoid 3D graphs)</a:t>
            </a:r>
            <a:endParaRPr sz="3100"/>
          </a:p>
          <a:p>
            <a:pPr indent="-425450" lvl="0" marL="457200" marR="0" rtl="0" algn="l">
              <a:lnSpc>
                <a:spcPct val="90000"/>
              </a:lnSpc>
              <a:spcBef>
                <a:spcPts val="0"/>
              </a:spcBef>
              <a:spcAft>
                <a:spcPts val="0"/>
              </a:spcAft>
              <a:buSzPts val="3100"/>
              <a:buChar char="●"/>
            </a:pPr>
            <a:r>
              <a:rPr lang="en" sz="3100"/>
              <a:t>Stay away from shapes that are hard to estimate areas (yes, this means avoiding pie charts)</a:t>
            </a:r>
            <a:endParaRPr sz="3100"/>
          </a:p>
        </p:txBody>
      </p:sp>
      <p:sp>
        <p:nvSpPr>
          <p:cNvPr id="194" name="Google Shape;194;p41"/>
          <p:cNvSpPr txBox="1"/>
          <p:nvPr>
            <p:ph idx="4294967295" type="title"/>
          </p:nvPr>
        </p:nvSpPr>
        <p:spPr>
          <a:xfrm>
            <a:off x="633450" y="8555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Do not mislead your audience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2"/>
          <p:cNvSpPr txBox="1"/>
          <p:nvPr/>
        </p:nvSpPr>
        <p:spPr>
          <a:xfrm>
            <a:off x="1469775" y="2182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 - CodeAlong</a:t>
            </a:r>
            <a:endParaRPr sz="2000"/>
          </a:p>
          <a:p>
            <a:pPr indent="0" lvl="0" marL="0" rtl="0" algn="ctr">
              <a:spcBef>
                <a:spcPts val="0"/>
              </a:spcBef>
              <a:spcAft>
                <a:spcPts val="0"/>
              </a:spcAft>
              <a:buNone/>
            </a:pPr>
            <a:r>
              <a:t/>
            </a:r>
            <a:endParaRPr sz="2000"/>
          </a:p>
        </p:txBody>
      </p:sp>
      <p:sp>
        <p:nvSpPr>
          <p:cNvPr id="200" name="Google Shape;200;p42"/>
          <p:cNvSpPr txBox="1"/>
          <p:nvPr/>
        </p:nvSpPr>
        <p:spPr>
          <a:xfrm>
            <a:off x="1613900" y="908725"/>
            <a:ext cx="5609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Let’s say I want to report on the relationship between education and life expectancy…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The Data:</a:t>
            </a:r>
            <a:endParaRPr b="1"/>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This dataset shows various statistics for hundreds of countries for 15 years.  Each row is one country during one year.</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The data is </a:t>
            </a:r>
            <a:r>
              <a:rPr lang="en"/>
              <a:t>available </a:t>
            </a:r>
            <a:r>
              <a:rPr lang="en" u="sng">
                <a:solidFill>
                  <a:schemeClr val="hlink"/>
                </a:solidFill>
                <a:hlinkClick r:id="rId3"/>
              </a:rPr>
              <a:t>on Kaggle</a:t>
            </a:r>
            <a:r>
              <a:rPr lang="en"/>
              <a:t>.</a:t>
            </a:r>
            <a:endParaRPr/>
          </a:p>
        </p:txBody>
      </p:sp>
      <p:pic>
        <p:nvPicPr>
          <p:cNvPr descr="The World Map Free Download | Detailed Political Map of the World Showing  All Countries" id="201" name="Google Shape;201;p42"/>
          <p:cNvPicPr preferRelativeResize="0"/>
          <p:nvPr/>
        </p:nvPicPr>
        <p:blipFill>
          <a:blip r:embed="rId4">
            <a:alphaModFix/>
          </a:blip>
          <a:stretch>
            <a:fillRect/>
          </a:stretch>
        </p:blipFill>
        <p:spPr>
          <a:xfrm>
            <a:off x="5667925" y="2899875"/>
            <a:ext cx="3051925" cy="1703400"/>
          </a:xfrm>
          <a:prstGeom prst="rect">
            <a:avLst/>
          </a:prstGeom>
          <a:noFill/>
          <a:ln>
            <a:noFill/>
          </a:ln>
        </p:spPr>
      </p:pic>
      <p:sp>
        <p:nvSpPr>
          <p:cNvPr id="202" name="Google Shape;202;p42"/>
          <p:cNvSpPr txBox="1"/>
          <p:nvPr/>
        </p:nvSpPr>
        <p:spPr>
          <a:xfrm>
            <a:off x="6662288" y="4551500"/>
            <a:ext cx="106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3"/>
          <p:cNvSpPr txBox="1"/>
          <p:nvPr/>
        </p:nvSpPr>
        <p:spPr>
          <a:xfrm>
            <a:off x="1469775" y="218250"/>
            <a:ext cx="54399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 CodeAlong:</a:t>
            </a:r>
            <a:endParaRPr sz="2000"/>
          </a:p>
          <a:p>
            <a:pPr indent="0" lvl="0" marL="0" rtl="0" algn="ctr">
              <a:spcBef>
                <a:spcPts val="0"/>
              </a:spcBef>
              <a:spcAft>
                <a:spcPts val="0"/>
              </a:spcAft>
              <a:buNone/>
            </a:pPr>
            <a:r>
              <a:rPr lang="en" sz="2000"/>
              <a:t>Questions to Answer</a:t>
            </a:r>
            <a:endParaRPr sz="2000"/>
          </a:p>
          <a:p>
            <a:pPr indent="0" lvl="0" marL="0" rtl="0" algn="ctr">
              <a:spcBef>
                <a:spcPts val="0"/>
              </a:spcBef>
              <a:spcAft>
                <a:spcPts val="0"/>
              </a:spcAft>
              <a:buNone/>
            </a:pPr>
            <a:r>
              <a:t/>
            </a:r>
            <a:endParaRPr sz="2000"/>
          </a:p>
        </p:txBody>
      </p:sp>
      <p:sp>
        <p:nvSpPr>
          <p:cNvPr id="208" name="Google Shape;208;p43"/>
          <p:cNvSpPr txBox="1"/>
          <p:nvPr/>
        </p:nvSpPr>
        <p:spPr>
          <a:xfrm>
            <a:off x="837400" y="1197275"/>
            <a:ext cx="76233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b="1" lang="en"/>
              <a:t>Does education increase life expectancy?</a:t>
            </a:r>
            <a:endParaRPr b="1"/>
          </a:p>
          <a:p>
            <a:pPr indent="-317500" lvl="0" marL="457200" rtl="0" algn="l">
              <a:spcBef>
                <a:spcPts val="0"/>
              </a:spcBef>
              <a:spcAft>
                <a:spcPts val="0"/>
              </a:spcAft>
              <a:buSzPts val="1400"/>
              <a:buAutoNum type="arabicPeriod"/>
            </a:pPr>
            <a:r>
              <a:rPr b="1" lang="en"/>
              <a:t>Does the development status of a country affect schooling or life expectancy?</a:t>
            </a:r>
            <a:endParaRPr b="1"/>
          </a:p>
          <a:p>
            <a:pPr indent="-317500" lvl="0" marL="457200" rtl="0" algn="l">
              <a:spcBef>
                <a:spcPts val="0"/>
              </a:spcBef>
              <a:spcAft>
                <a:spcPts val="0"/>
              </a:spcAft>
              <a:buSzPts val="1400"/>
              <a:buAutoNum type="arabicPeriod"/>
            </a:pPr>
            <a:r>
              <a:rPr b="1" lang="en"/>
              <a:t>How have schooling and life expectancy changed over time?</a:t>
            </a:r>
            <a:endParaRPr b="1"/>
          </a:p>
          <a:p>
            <a:pPr indent="0" lvl="0" marL="0" rtl="0" algn="l">
              <a:spcBef>
                <a:spcPts val="0"/>
              </a:spcBef>
              <a:spcAft>
                <a:spcPts val="0"/>
              </a:spcAft>
              <a:buNone/>
            </a:pPr>
            <a:r>
              <a:t/>
            </a:r>
            <a:endParaRPr b="1"/>
          </a:p>
        </p:txBody>
      </p:sp>
      <p:sp>
        <p:nvSpPr>
          <p:cNvPr id="209" name="Google Shape;209;p43"/>
          <p:cNvSpPr txBox="1"/>
          <p:nvPr/>
        </p:nvSpPr>
        <p:spPr>
          <a:xfrm>
            <a:off x="1256575" y="2462850"/>
            <a:ext cx="49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chemeClr val="hlink"/>
                </a:solidFill>
                <a:hlinkClick r:id="rId3"/>
              </a:rPr>
              <a:t>Our Starter Colab Notebook</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4"/>
          <p:cNvSpPr txBox="1"/>
          <p:nvPr/>
        </p:nvSpPr>
        <p:spPr>
          <a:xfrm>
            <a:off x="1469775" y="2182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15" name="Google Shape;215;p44"/>
          <p:cNvSpPr txBox="1"/>
          <p:nvPr/>
        </p:nvSpPr>
        <p:spPr>
          <a:xfrm>
            <a:off x="2269875" y="811925"/>
            <a:ext cx="46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education increase life expectancy?</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8"/>
          <p:cNvSpPr txBox="1"/>
          <p:nvPr>
            <p:ph type="title"/>
          </p:nvPr>
        </p:nvSpPr>
        <p:spPr>
          <a:xfrm>
            <a:off x="666750" y="862023"/>
            <a:ext cx="7810500" cy="3720300"/>
          </a:xfrm>
          <a:prstGeom prst="rect">
            <a:avLst/>
          </a:prstGeom>
        </p:spPr>
        <p:txBody>
          <a:bodyPr anchorCtr="0" anchor="t" bIns="19050" lIns="19050" spcFirstLastPara="1" rIns="19050" wrap="square" tIns="19050">
            <a:noAutofit/>
          </a:bodyPr>
          <a:lstStyle/>
          <a:p>
            <a:pPr indent="0" lvl="0" marL="0" rtl="0" algn="ctr">
              <a:spcBef>
                <a:spcPts val="0"/>
              </a:spcBef>
              <a:spcAft>
                <a:spcPts val="0"/>
              </a:spcAft>
              <a:buNone/>
            </a:pPr>
            <a:r>
              <a:rPr b="1" lang="en" sz="2500">
                <a:latin typeface="Open Sans"/>
                <a:ea typeface="Open Sans"/>
                <a:cs typeface="Open Sans"/>
                <a:sym typeface="Open Sans"/>
              </a:rPr>
              <a:t>Learning Goals:</a:t>
            </a:r>
            <a:br>
              <a:rPr b="1" lang="en" sz="2500">
                <a:latin typeface="Open Sans"/>
                <a:ea typeface="Open Sans"/>
                <a:cs typeface="Open Sans"/>
                <a:sym typeface="Open Sans"/>
              </a:rPr>
            </a:br>
            <a:endParaRPr b="1" sz="2500">
              <a:latin typeface="Open Sans"/>
              <a:ea typeface="Open Sans"/>
              <a:cs typeface="Open Sans"/>
              <a:sym typeface="Open Sans"/>
            </a:endParaRPr>
          </a:p>
          <a:p>
            <a:pPr indent="0" lvl="0" marL="0" rtl="0" algn="l">
              <a:spcBef>
                <a:spcPts val="0"/>
              </a:spcBef>
              <a:spcAft>
                <a:spcPts val="0"/>
              </a:spcAft>
              <a:buNone/>
            </a:pPr>
            <a:r>
              <a:rPr lang="en" sz="1800" u="sng"/>
              <a:t>By the end of this less you will be able to:</a:t>
            </a:r>
            <a:br>
              <a:rPr lang="en" sz="1800" u="sng"/>
            </a:br>
            <a:endParaRPr sz="1800" u="sng"/>
          </a:p>
          <a:p>
            <a:pPr indent="0" lvl="0" marL="457200" rtl="0" algn="l">
              <a:spcBef>
                <a:spcPts val="0"/>
              </a:spcBef>
              <a:spcAft>
                <a:spcPts val="0"/>
              </a:spcAft>
              <a:buNone/>
            </a:pPr>
            <a:r>
              <a:rPr lang="en" sz="1800"/>
              <a:t>1. Know the end-of-stack expectations</a:t>
            </a:r>
            <a:br>
              <a:rPr lang="en" sz="1800"/>
            </a:br>
            <a:endParaRPr sz="1800"/>
          </a:p>
          <a:p>
            <a:pPr indent="0" lvl="0" marL="457200" rtl="0" algn="l">
              <a:spcBef>
                <a:spcPts val="0"/>
              </a:spcBef>
              <a:spcAft>
                <a:spcPts val="0"/>
              </a:spcAft>
              <a:buNone/>
            </a:pPr>
            <a:r>
              <a:rPr lang="en" sz="1800"/>
              <a:t>2. Explain the difference between exploratory and explanatory visualizations</a:t>
            </a:r>
            <a:br>
              <a:rPr lang="en" sz="1800"/>
            </a:br>
            <a:endParaRPr sz="1800"/>
          </a:p>
          <a:p>
            <a:pPr indent="0" lvl="0" marL="457200" rtl="0" algn="l">
              <a:spcBef>
                <a:spcPts val="0"/>
              </a:spcBef>
              <a:spcAft>
                <a:spcPts val="0"/>
              </a:spcAft>
              <a:buNone/>
            </a:pPr>
            <a:r>
              <a:rPr lang="en" sz="1800"/>
              <a:t>3. List 3 considerations when making an explanatory visualization</a:t>
            </a:r>
            <a:br>
              <a:rPr lang="en" sz="1800"/>
            </a:br>
            <a:endParaRPr sz="1800"/>
          </a:p>
          <a:p>
            <a:pPr indent="0" lvl="0" marL="457200" rtl="0" algn="l">
              <a:spcBef>
                <a:spcPts val="0"/>
              </a:spcBef>
              <a:spcAft>
                <a:spcPts val="0"/>
              </a:spcAft>
              <a:buNone/>
            </a:pPr>
            <a:r>
              <a:rPr lang="en" sz="1800"/>
              <a:t>4. Create and interpret a visualization and answer a specific question.</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5"/>
          <p:cNvSpPr txBox="1"/>
          <p:nvPr/>
        </p:nvSpPr>
        <p:spPr>
          <a:xfrm>
            <a:off x="1469775" y="2182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21" name="Google Shape;221;p45"/>
          <p:cNvSpPr txBox="1"/>
          <p:nvPr/>
        </p:nvSpPr>
        <p:spPr>
          <a:xfrm>
            <a:off x="2269875" y="811925"/>
            <a:ext cx="46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education increase life expectancy?</a:t>
            </a:r>
            <a:endParaRPr b="1"/>
          </a:p>
        </p:txBody>
      </p:sp>
      <p:pic>
        <p:nvPicPr>
          <p:cNvPr id="222" name="Google Shape;222;p45"/>
          <p:cNvPicPr preferRelativeResize="0"/>
          <p:nvPr/>
        </p:nvPicPr>
        <p:blipFill>
          <a:blip r:embed="rId3">
            <a:alphaModFix/>
          </a:blip>
          <a:stretch>
            <a:fillRect/>
          </a:stretch>
        </p:blipFill>
        <p:spPr>
          <a:xfrm>
            <a:off x="1879913" y="1183850"/>
            <a:ext cx="4619625" cy="3286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6"/>
          <p:cNvSpPr txBox="1"/>
          <p:nvPr/>
        </p:nvSpPr>
        <p:spPr>
          <a:xfrm>
            <a:off x="1469775" y="218250"/>
            <a:ext cx="543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p:txBody>
      </p:sp>
      <p:sp>
        <p:nvSpPr>
          <p:cNvPr id="228" name="Google Shape;228;p46"/>
          <p:cNvSpPr txBox="1"/>
          <p:nvPr/>
        </p:nvSpPr>
        <p:spPr>
          <a:xfrm>
            <a:off x="2269875" y="811925"/>
            <a:ext cx="46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education increase life expectancy?</a:t>
            </a:r>
            <a:endParaRPr b="1"/>
          </a:p>
        </p:txBody>
      </p:sp>
      <p:sp>
        <p:nvSpPr>
          <p:cNvPr id="229" name="Google Shape;229;p46"/>
          <p:cNvSpPr txBox="1"/>
          <p:nvPr/>
        </p:nvSpPr>
        <p:spPr>
          <a:xfrm>
            <a:off x="1163175" y="1931525"/>
            <a:ext cx="6853200" cy="19908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lang="en" sz="1650">
                <a:highlight>
                  <a:srgbClr val="FFFFFF"/>
                </a:highlight>
                <a:latin typeface="Helvetica Neue"/>
                <a:ea typeface="Helvetica Neue"/>
                <a:cs typeface="Helvetica Neue"/>
                <a:sym typeface="Helvetica Neue"/>
              </a:rPr>
              <a:t>This scatter plot shows a positive correlation between schooling and life expectancy.  Nations with better schooling tend to have longer life expectancy.</a:t>
            </a:r>
            <a:endParaRPr sz="1650">
              <a:highlight>
                <a:srgbClr val="FFFFFF"/>
              </a:highlight>
              <a:latin typeface="Helvetica Neue"/>
              <a:ea typeface="Helvetica Neue"/>
              <a:cs typeface="Helvetica Neue"/>
              <a:sym typeface="Helvetica Neue"/>
            </a:endParaRPr>
          </a:p>
          <a:p>
            <a:pPr indent="0" lvl="0" marL="0" rtl="0" algn="l">
              <a:spcBef>
                <a:spcPts val="1100"/>
              </a:spcBef>
              <a:spcAft>
                <a:spcPts val="0"/>
              </a:spcAft>
              <a:buNone/>
            </a:pPr>
            <a:r>
              <a:t/>
            </a:r>
            <a:endParaRPr sz="1650">
              <a:highlight>
                <a:srgbClr val="FFFFFF"/>
              </a:highlight>
              <a:latin typeface="Helvetica Neue"/>
              <a:ea typeface="Helvetica Neue"/>
              <a:cs typeface="Helvetica Neue"/>
              <a:sym typeface="Helvetica Neue"/>
            </a:endParaRPr>
          </a:p>
          <a:p>
            <a:pPr indent="0" lvl="0" marL="0" rtl="0" algn="l">
              <a:spcBef>
                <a:spcPts val="1100"/>
              </a:spcBef>
              <a:spcAft>
                <a:spcPts val="0"/>
              </a:spcAft>
              <a:buNone/>
            </a:pPr>
            <a:r>
              <a:rPr lang="en" sz="1650">
                <a:highlight>
                  <a:srgbClr val="FFFFFF"/>
                </a:highlight>
                <a:latin typeface="Helvetica Neue"/>
                <a:ea typeface="Helvetica Neue"/>
                <a:cs typeface="Helvetica Neue"/>
                <a:sym typeface="Helvetica Neue"/>
              </a:rPr>
              <a:t>However, we can’t assume that schooling causes higher life expectancy, just because they are correlated.</a:t>
            </a:r>
            <a:endParaRPr sz="1650">
              <a:highlight>
                <a:srgbClr val="FFFFFF"/>
              </a:highlight>
              <a:latin typeface="Helvetica Neue"/>
              <a:ea typeface="Helvetica Neue"/>
              <a:cs typeface="Helvetica Neue"/>
              <a:sym typeface="Helvetica Neue"/>
            </a:endParaRPr>
          </a:p>
        </p:txBody>
      </p:sp>
      <p:sp>
        <p:nvSpPr>
          <p:cNvPr id="230" name="Google Shape;230;p46"/>
          <p:cNvSpPr txBox="1"/>
          <p:nvPr/>
        </p:nvSpPr>
        <p:spPr>
          <a:xfrm>
            <a:off x="1269275" y="1446975"/>
            <a:ext cx="46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Interpretation:</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7"/>
          <p:cNvSpPr txBox="1"/>
          <p:nvPr/>
        </p:nvSpPr>
        <p:spPr>
          <a:xfrm>
            <a:off x="1469775" y="218250"/>
            <a:ext cx="543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p:txBody>
      </p:sp>
      <p:sp>
        <p:nvSpPr>
          <p:cNvPr id="236" name="Google Shape;236;p47"/>
          <p:cNvSpPr txBox="1"/>
          <p:nvPr/>
        </p:nvSpPr>
        <p:spPr>
          <a:xfrm>
            <a:off x="1163175" y="1931525"/>
            <a:ext cx="6853200" cy="4386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t/>
            </a:r>
            <a:endParaRPr b="1" sz="1650">
              <a:highlight>
                <a:srgbClr val="FFFFFF"/>
              </a:highlight>
              <a:latin typeface="Helvetica Neue"/>
              <a:ea typeface="Helvetica Neue"/>
              <a:cs typeface="Helvetica Neue"/>
              <a:sym typeface="Helvetica Neue"/>
            </a:endParaRPr>
          </a:p>
        </p:txBody>
      </p:sp>
      <p:sp>
        <p:nvSpPr>
          <p:cNvPr id="237" name="Google Shape;237;p47"/>
          <p:cNvSpPr txBox="1"/>
          <p:nvPr/>
        </p:nvSpPr>
        <p:spPr>
          <a:xfrm>
            <a:off x="1153725" y="811925"/>
            <a:ext cx="68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the development status of a country affect schooling or life expectancy?</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8"/>
          <p:cNvSpPr txBox="1"/>
          <p:nvPr/>
        </p:nvSpPr>
        <p:spPr>
          <a:xfrm>
            <a:off x="1469775" y="218250"/>
            <a:ext cx="543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p:txBody>
      </p:sp>
      <p:sp>
        <p:nvSpPr>
          <p:cNvPr id="243" name="Google Shape;243;p48"/>
          <p:cNvSpPr txBox="1"/>
          <p:nvPr/>
        </p:nvSpPr>
        <p:spPr>
          <a:xfrm>
            <a:off x="1153725" y="811925"/>
            <a:ext cx="68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the development status of a country affect schooling or life expectancy?</a:t>
            </a:r>
            <a:endParaRPr b="1"/>
          </a:p>
        </p:txBody>
      </p:sp>
      <p:pic>
        <p:nvPicPr>
          <p:cNvPr id="244" name="Google Shape;244;p48"/>
          <p:cNvPicPr preferRelativeResize="0"/>
          <p:nvPr/>
        </p:nvPicPr>
        <p:blipFill>
          <a:blip r:embed="rId3">
            <a:alphaModFix/>
          </a:blip>
          <a:stretch>
            <a:fillRect/>
          </a:stretch>
        </p:blipFill>
        <p:spPr>
          <a:xfrm>
            <a:off x="2394812" y="1260025"/>
            <a:ext cx="3589824" cy="35035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9"/>
          <p:cNvSpPr txBox="1"/>
          <p:nvPr/>
        </p:nvSpPr>
        <p:spPr>
          <a:xfrm>
            <a:off x="1469775" y="218250"/>
            <a:ext cx="543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p:txBody>
      </p:sp>
      <p:sp>
        <p:nvSpPr>
          <p:cNvPr id="250" name="Google Shape;250;p49"/>
          <p:cNvSpPr txBox="1"/>
          <p:nvPr/>
        </p:nvSpPr>
        <p:spPr>
          <a:xfrm>
            <a:off x="1153725" y="811925"/>
            <a:ext cx="683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Does the development status of a country affect schooling or life expectancy?</a:t>
            </a:r>
            <a:endParaRPr b="1"/>
          </a:p>
        </p:txBody>
      </p:sp>
      <p:sp>
        <p:nvSpPr>
          <p:cNvPr id="251" name="Google Shape;251;p49"/>
          <p:cNvSpPr txBox="1"/>
          <p:nvPr/>
        </p:nvSpPr>
        <p:spPr>
          <a:xfrm>
            <a:off x="1284675" y="1793650"/>
            <a:ext cx="6663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Interpretation:</a:t>
            </a:r>
            <a:br>
              <a:rPr b="1" lang="en"/>
            </a:br>
            <a:endParaRPr b="1"/>
          </a:p>
          <a:p>
            <a:pPr indent="0" lvl="0" marL="0" rtl="0" algn="l">
              <a:spcBef>
                <a:spcPts val="0"/>
              </a:spcBef>
              <a:spcAft>
                <a:spcPts val="0"/>
              </a:spcAft>
              <a:buNone/>
            </a:pPr>
            <a:r>
              <a:rPr lang="en"/>
              <a:t>There is a difference in both mean schooling index and life expectancy between developing and developed countries.  This may indicate that developed countries either invest more heavily in education, or that education improves the development of countries.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0"/>
          <p:cNvSpPr txBox="1"/>
          <p:nvPr/>
        </p:nvSpPr>
        <p:spPr>
          <a:xfrm>
            <a:off x="1852050" y="1951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57" name="Google Shape;257;p50"/>
          <p:cNvSpPr txBox="1"/>
          <p:nvPr/>
        </p:nvSpPr>
        <p:spPr>
          <a:xfrm>
            <a:off x="1905975" y="824825"/>
            <a:ext cx="59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have schooling and life expectancy changed over time?</a:t>
            </a:r>
            <a:endParaRPr b="1"/>
          </a:p>
        </p:txBody>
      </p:sp>
      <p:sp>
        <p:nvSpPr>
          <p:cNvPr id="258" name="Google Shape;258;p50"/>
          <p:cNvSpPr txBox="1"/>
          <p:nvPr/>
        </p:nvSpPr>
        <p:spPr>
          <a:xfrm>
            <a:off x="1163175" y="1931525"/>
            <a:ext cx="6853200" cy="4002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1"/>
          <p:cNvSpPr txBox="1"/>
          <p:nvPr/>
        </p:nvSpPr>
        <p:spPr>
          <a:xfrm>
            <a:off x="1852050" y="1951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64" name="Google Shape;264;p51"/>
          <p:cNvSpPr txBox="1"/>
          <p:nvPr/>
        </p:nvSpPr>
        <p:spPr>
          <a:xfrm>
            <a:off x="1905975" y="824825"/>
            <a:ext cx="59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have schooling and life expectancy changed over time?</a:t>
            </a:r>
            <a:endParaRPr b="1"/>
          </a:p>
        </p:txBody>
      </p:sp>
      <p:sp>
        <p:nvSpPr>
          <p:cNvPr id="265" name="Google Shape;265;p51"/>
          <p:cNvSpPr txBox="1"/>
          <p:nvPr/>
        </p:nvSpPr>
        <p:spPr>
          <a:xfrm>
            <a:off x="1163175" y="1931525"/>
            <a:ext cx="6853200" cy="4002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t/>
            </a:r>
            <a:endParaRPr/>
          </a:p>
        </p:txBody>
      </p:sp>
      <p:pic>
        <p:nvPicPr>
          <p:cNvPr id="266" name="Google Shape;266;p51"/>
          <p:cNvPicPr preferRelativeResize="0"/>
          <p:nvPr/>
        </p:nvPicPr>
        <p:blipFill rotWithShape="1">
          <a:blip r:embed="rId3">
            <a:alphaModFix/>
          </a:blip>
          <a:srcRect b="32935" l="0" r="0" t="0"/>
          <a:stretch/>
        </p:blipFill>
        <p:spPr>
          <a:xfrm>
            <a:off x="951513" y="1377050"/>
            <a:ext cx="7240976" cy="3237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2"/>
          <p:cNvSpPr txBox="1"/>
          <p:nvPr/>
        </p:nvSpPr>
        <p:spPr>
          <a:xfrm>
            <a:off x="1852050" y="1951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72" name="Google Shape;272;p52"/>
          <p:cNvSpPr txBox="1"/>
          <p:nvPr/>
        </p:nvSpPr>
        <p:spPr>
          <a:xfrm>
            <a:off x="1905975" y="824825"/>
            <a:ext cx="59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How have schooling and life expectancy changed over time?</a:t>
            </a:r>
            <a:endParaRPr b="1"/>
          </a:p>
        </p:txBody>
      </p:sp>
      <p:sp>
        <p:nvSpPr>
          <p:cNvPr id="273" name="Google Shape;273;p52"/>
          <p:cNvSpPr txBox="1"/>
          <p:nvPr/>
        </p:nvSpPr>
        <p:spPr>
          <a:xfrm>
            <a:off x="1163175" y="1931525"/>
            <a:ext cx="6853200" cy="4002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t/>
            </a:r>
            <a:endParaRPr/>
          </a:p>
        </p:txBody>
      </p:sp>
      <p:sp>
        <p:nvSpPr>
          <p:cNvPr id="274" name="Google Shape;274;p52"/>
          <p:cNvSpPr txBox="1"/>
          <p:nvPr/>
        </p:nvSpPr>
        <p:spPr>
          <a:xfrm>
            <a:off x="1289100" y="1721800"/>
            <a:ext cx="6207900" cy="26397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en" sz="1650">
                <a:highlight>
                  <a:srgbClr val="FFFFFF"/>
                </a:highlight>
                <a:latin typeface="Helvetica Neue"/>
                <a:ea typeface="Helvetica Neue"/>
                <a:cs typeface="Helvetica Neue"/>
                <a:sym typeface="Helvetica Neue"/>
              </a:rPr>
              <a:t>Interpretation:</a:t>
            </a:r>
            <a:endParaRPr b="1" sz="1650">
              <a:highlight>
                <a:srgbClr val="FFFFFF"/>
              </a:highlight>
              <a:latin typeface="Helvetica Neue"/>
              <a:ea typeface="Helvetica Neue"/>
              <a:cs typeface="Helvetica Neue"/>
              <a:sym typeface="Helvetica Neue"/>
            </a:endParaRPr>
          </a:p>
          <a:p>
            <a:pPr indent="0" lvl="0" marL="0" rtl="0" algn="l">
              <a:spcBef>
                <a:spcPts val="1100"/>
              </a:spcBef>
              <a:spcAft>
                <a:spcPts val="0"/>
              </a:spcAft>
              <a:buNone/>
            </a:pPr>
            <a:r>
              <a:rPr lang="en" sz="1650">
                <a:highlight>
                  <a:srgbClr val="FFFFFF"/>
                </a:highlight>
                <a:latin typeface="Helvetica Neue"/>
                <a:ea typeface="Helvetica Neue"/>
                <a:cs typeface="Helvetica Neue"/>
                <a:sym typeface="Helvetica Neue"/>
              </a:rPr>
              <a:t>The life expectancy and schooling </a:t>
            </a:r>
            <a:r>
              <a:rPr lang="en" sz="1650">
                <a:highlight>
                  <a:schemeClr val="lt1"/>
                </a:highlight>
                <a:latin typeface="Helvetica Neue"/>
                <a:ea typeface="Helvetica Neue"/>
                <a:cs typeface="Helvetica Neue"/>
                <a:sym typeface="Helvetica Neue"/>
              </a:rPr>
              <a:t>both increased</a:t>
            </a:r>
            <a:r>
              <a:rPr lang="en" sz="1650">
                <a:highlight>
                  <a:srgbClr val="FFFFFF"/>
                </a:highlight>
                <a:latin typeface="Helvetica Neue"/>
                <a:ea typeface="Helvetica Neue"/>
                <a:cs typeface="Helvetica Neue"/>
                <a:sym typeface="Helvetica Neue"/>
              </a:rPr>
              <a:t> between 2000 and 2014.  </a:t>
            </a:r>
            <a:r>
              <a:rPr lang="en" sz="1650">
                <a:highlight>
                  <a:schemeClr val="lt1"/>
                </a:highlight>
                <a:latin typeface="Helvetica Neue"/>
                <a:ea typeface="Helvetica Neue"/>
                <a:cs typeface="Helvetica Neue"/>
                <a:sym typeface="Helvetica Neue"/>
              </a:rPr>
              <a:t>Since schooling index changes seem to follow life expectancy year for year, perhaps schools provide a safe haven for students and reduce deaths.</a:t>
            </a:r>
            <a:endParaRPr sz="1650">
              <a:highlight>
                <a:srgbClr val="FFFFFF"/>
              </a:highlight>
              <a:latin typeface="Helvetica Neue"/>
              <a:ea typeface="Helvetica Neue"/>
              <a:cs typeface="Helvetica Neue"/>
              <a:sym typeface="Helvetica Neue"/>
            </a:endParaRPr>
          </a:p>
          <a:p>
            <a:pPr indent="0" lvl="0" marL="0" rtl="0" algn="l">
              <a:spcBef>
                <a:spcPts val="1100"/>
              </a:spcBef>
              <a:spcAft>
                <a:spcPts val="0"/>
              </a:spcAft>
              <a:buNone/>
            </a:pPr>
            <a:r>
              <a:rPr b="1" lang="en" sz="1650">
                <a:highlight>
                  <a:srgbClr val="FFFFFF"/>
                </a:highlight>
                <a:latin typeface="Helvetica Neue"/>
                <a:ea typeface="Helvetica Neue"/>
                <a:cs typeface="Helvetica Neue"/>
                <a:sym typeface="Helvetica Neue"/>
              </a:rPr>
              <a:t>Recommendation:</a:t>
            </a:r>
            <a:endParaRPr b="1" sz="1650">
              <a:highlight>
                <a:srgbClr val="FFFFFF"/>
              </a:highlight>
              <a:latin typeface="Helvetica Neue"/>
              <a:ea typeface="Helvetica Neue"/>
              <a:cs typeface="Helvetica Neue"/>
              <a:sym typeface="Helvetica Neue"/>
            </a:endParaRPr>
          </a:p>
          <a:p>
            <a:pPr indent="0" lvl="0" marL="0" rtl="0" algn="l">
              <a:spcBef>
                <a:spcPts val="1100"/>
              </a:spcBef>
              <a:spcAft>
                <a:spcPts val="0"/>
              </a:spcAft>
              <a:buNone/>
            </a:pPr>
            <a:r>
              <a:rPr lang="en" sz="1650">
                <a:highlight>
                  <a:srgbClr val="FFFFFF"/>
                </a:highlight>
                <a:latin typeface="Helvetica Neue"/>
                <a:ea typeface="Helvetica Neue"/>
                <a:cs typeface="Helvetica Neue"/>
                <a:sym typeface="Helvetica Neue"/>
              </a:rPr>
              <a:t>Nations should improve access to safe schools in order to raise life expectancy.</a:t>
            </a:r>
            <a:endParaRPr sz="1650">
              <a:highlight>
                <a:srgbClr val="FFFFFF"/>
              </a:highlight>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3"/>
          <p:cNvSpPr txBox="1"/>
          <p:nvPr/>
        </p:nvSpPr>
        <p:spPr>
          <a:xfrm>
            <a:off x="1852050" y="195150"/>
            <a:ext cx="5439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t>Schooling and Life Expectancy</a:t>
            </a:r>
            <a:endParaRPr sz="2000"/>
          </a:p>
          <a:p>
            <a:pPr indent="0" lvl="0" marL="0" rtl="0" algn="ctr">
              <a:spcBef>
                <a:spcPts val="0"/>
              </a:spcBef>
              <a:spcAft>
                <a:spcPts val="0"/>
              </a:spcAft>
              <a:buNone/>
            </a:pPr>
            <a:r>
              <a:t/>
            </a:r>
            <a:endParaRPr sz="2000"/>
          </a:p>
        </p:txBody>
      </p:sp>
      <p:sp>
        <p:nvSpPr>
          <p:cNvPr id="280" name="Google Shape;280;p53"/>
          <p:cNvSpPr txBox="1"/>
          <p:nvPr/>
        </p:nvSpPr>
        <p:spPr>
          <a:xfrm>
            <a:off x="1163175" y="1931525"/>
            <a:ext cx="6853200" cy="4002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t/>
            </a:r>
            <a:endParaRPr/>
          </a:p>
        </p:txBody>
      </p:sp>
      <p:sp>
        <p:nvSpPr>
          <p:cNvPr id="281" name="Google Shape;281;p53"/>
          <p:cNvSpPr txBox="1"/>
          <p:nvPr/>
        </p:nvSpPr>
        <p:spPr>
          <a:xfrm>
            <a:off x="1175250" y="2571750"/>
            <a:ext cx="6793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solidFill>
                  <a:schemeClr val="hlink"/>
                </a:solidFill>
                <a:hlinkClick r:id="rId3"/>
              </a:rPr>
              <a:t>Source Notebook</a:t>
            </a:r>
            <a:endParaRPr b="1"/>
          </a:p>
        </p:txBody>
      </p:sp>
      <p:sp>
        <p:nvSpPr>
          <p:cNvPr id="282" name="Google Shape;282;p53"/>
          <p:cNvSpPr txBox="1"/>
          <p:nvPr/>
        </p:nvSpPr>
        <p:spPr>
          <a:xfrm>
            <a:off x="2894250" y="2031525"/>
            <a:ext cx="3355500" cy="4386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en" sz="1650">
                <a:highlight>
                  <a:srgbClr val="FFFFFF"/>
                </a:highlight>
                <a:latin typeface="Helvetica Neue"/>
                <a:ea typeface="Helvetica Neue"/>
                <a:cs typeface="Helvetica Neue"/>
                <a:sym typeface="Helvetica Neue"/>
              </a:rPr>
              <a:t>Visualization Source Notebook</a:t>
            </a:r>
            <a:endParaRPr b="1" sz="1650">
              <a:highlight>
                <a:srgbClr val="FFFFFF"/>
              </a:highlight>
              <a:latin typeface="Helvetica Neue"/>
              <a:ea typeface="Helvetica Neue"/>
              <a:cs typeface="Helvetica Neue"/>
              <a:sym typeface="Helvetica Neu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4"/>
          <p:cNvSpPr txBox="1"/>
          <p:nvPr/>
        </p:nvSpPr>
        <p:spPr>
          <a:xfrm>
            <a:off x="738375" y="1040450"/>
            <a:ext cx="7694400" cy="2770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We are </a:t>
            </a:r>
            <a:r>
              <a:rPr b="1" lang="en"/>
              <a:t>saving much of the visualization aesthetics concepts </a:t>
            </a:r>
            <a:r>
              <a:rPr lang="en"/>
              <a:t>until Thursday.</a:t>
            </a:r>
            <a:br>
              <a:rPr lang="en"/>
            </a:br>
            <a:endParaRPr/>
          </a:p>
          <a:p>
            <a:pPr indent="-317500" lvl="0" marL="457200" rtl="0" algn="l">
              <a:spcBef>
                <a:spcPts val="0"/>
              </a:spcBef>
              <a:spcAft>
                <a:spcPts val="0"/>
              </a:spcAft>
              <a:buSzPts val="1400"/>
              <a:buChar char="-"/>
            </a:pPr>
            <a:r>
              <a:rPr lang="en" u="sng"/>
              <a:t>Topics saved for next class (if not covered today):</a:t>
            </a:r>
            <a:endParaRPr u="sng"/>
          </a:p>
          <a:p>
            <a:pPr indent="-317500" lvl="1" marL="914400" rtl="0" algn="l">
              <a:spcBef>
                <a:spcPts val="0"/>
              </a:spcBef>
              <a:spcAft>
                <a:spcPts val="0"/>
              </a:spcAft>
              <a:buSzPts val="1400"/>
              <a:buChar char="-"/>
            </a:pPr>
            <a:r>
              <a:rPr lang="en"/>
              <a:t>Formatting ticks</a:t>
            </a:r>
            <a:endParaRPr/>
          </a:p>
          <a:p>
            <a:pPr indent="-317500" lvl="1" marL="914400" rtl="0" algn="l">
              <a:spcBef>
                <a:spcPts val="0"/>
              </a:spcBef>
              <a:spcAft>
                <a:spcPts val="0"/>
              </a:spcAft>
              <a:buSzPts val="1400"/>
              <a:buChar char="-"/>
            </a:pPr>
            <a:r>
              <a:rPr lang="en"/>
              <a:t>Matplotlib styles/seaborn themes</a:t>
            </a:r>
            <a:endParaRPr/>
          </a:p>
          <a:p>
            <a:pPr indent="-317500" lvl="1" marL="914400" rtl="0" algn="l">
              <a:spcBef>
                <a:spcPts val="0"/>
              </a:spcBef>
              <a:spcAft>
                <a:spcPts val="0"/>
              </a:spcAft>
              <a:buSzPts val="1400"/>
              <a:buChar char="-"/>
            </a:pPr>
            <a:r>
              <a:rPr lang="en"/>
              <a:t>Font customization (titles/axis labels, etc)</a:t>
            </a:r>
            <a:endParaRPr/>
          </a:p>
          <a:p>
            <a:pPr indent="-317500" lvl="1" marL="914400" rtl="0" algn="l">
              <a:spcBef>
                <a:spcPts val="0"/>
              </a:spcBef>
              <a:spcAft>
                <a:spcPts val="0"/>
              </a:spcAft>
              <a:buSzPts val="1400"/>
              <a:buChar char="-"/>
            </a:pPr>
            <a:r>
              <a:rPr lang="en"/>
              <a:t>Figures with multiple subplots</a:t>
            </a:r>
            <a:endParaRPr/>
          </a:p>
          <a:p>
            <a:pPr indent="-317500" lvl="2" marL="1371600" rtl="0" algn="l">
              <a:spcBef>
                <a:spcPts val="0"/>
              </a:spcBef>
              <a:spcAft>
                <a:spcPts val="0"/>
              </a:spcAft>
              <a:buSzPts val="1400"/>
              <a:buChar char="-"/>
            </a:pPr>
            <a:r>
              <a:rPr lang="en"/>
              <a:t>Multiple subplots with DIFFERENT figure sizes.</a:t>
            </a:r>
            <a:endParaRPr/>
          </a:p>
          <a:p>
            <a:pPr indent="-317500" lvl="1" marL="914400" rtl="0" algn="l">
              <a:spcBef>
                <a:spcPts val="0"/>
              </a:spcBef>
              <a:spcAft>
                <a:spcPts val="0"/>
              </a:spcAft>
              <a:buSzPts val="1400"/>
              <a:buChar char="-"/>
            </a:pPr>
            <a:r>
              <a:rPr lang="en"/>
              <a:t>Saving/exporting figures (programatically)</a:t>
            </a:r>
            <a:endParaRPr/>
          </a:p>
          <a:p>
            <a:pPr indent="-317500" lvl="1" marL="914400" rtl="0" algn="l">
              <a:spcBef>
                <a:spcPts val="0"/>
              </a:spcBef>
              <a:spcAft>
                <a:spcPts val="0"/>
              </a:spcAft>
              <a:buSzPts val="1400"/>
              <a:buChar char="-"/>
            </a:pPr>
            <a:r>
              <a:rPr lang="en"/>
              <a:t>Interactive visualizations (</a:t>
            </a:r>
            <a:r>
              <a:rPr i="1" lang="en"/>
              <a:t>if there’s time!)	</a:t>
            </a:r>
            <a:br>
              <a:rPr lang="en"/>
            </a:br>
            <a:endParaRPr/>
          </a:p>
        </p:txBody>
      </p:sp>
      <p:sp>
        <p:nvSpPr>
          <p:cNvPr id="288" name="Google Shape;288;p54"/>
          <p:cNvSpPr txBox="1"/>
          <p:nvPr>
            <p:ph type="title"/>
          </p:nvPr>
        </p:nvSpPr>
        <p:spPr>
          <a:xfrm>
            <a:off x="633413" y="133350"/>
            <a:ext cx="7877100" cy="857400"/>
          </a:xfrm>
          <a:prstGeom prst="rect">
            <a:avLst/>
          </a:prstGeom>
        </p:spPr>
        <p:txBody>
          <a:bodyPr anchorCtr="0" anchor="ctr" bIns="19050" lIns="19050" spcFirstLastPara="1" rIns="19050" wrap="square" tIns="19050">
            <a:noAutofit/>
          </a:bodyPr>
          <a:lstStyle/>
          <a:p>
            <a:pPr indent="0" lvl="0" marL="0" rtl="0" algn="ctr">
              <a:spcBef>
                <a:spcPts val="0"/>
              </a:spcBef>
              <a:spcAft>
                <a:spcPts val="0"/>
              </a:spcAft>
              <a:buNone/>
            </a:pPr>
            <a:r>
              <a:rPr lang="en"/>
              <a:t>Visualization Topics Saved for Next Class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9"/>
          <p:cNvSpPr txBox="1"/>
          <p:nvPr/>
        </p:nvSpPr>
        <p:spPr>
          <a:xfrm>
            <a:off x="669986" y="1278744"/>
            <a:ext cx="7386600" cy="2462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b="1" sz="1800"/>
          </a:p>
          <a:p>
            <a:pPr indent="-323850" lvl="0" marL="342900" rtl="0" algn="l">
              <a:spcBef>
                <a:spcPts val="0"/>
              </a:spcBef>
              <a:spcAft>
                <a:spcPts val="0"/>
              </a:spcAft>
              <a:buSzPts val="2500"/>
              <a:buAutoNum type="arabicParenR"/>
            </a:pPr>
            <a:r>
              <a:rPr lang="en" sz="2500"/>
              <a:t>Project 1 - Part 4 (Core)</a:t>
            </a:r>
            <a:endParaRPr sz="2500"/>
          </a:p>
          <a:p>
            <a:pPr indent="0" lvl="0" marL="0" rtl="0" algn="l">
              <a:spcBef>
                <a:spcPts val="0"/>
              </a:spcBef>
              <a:spcAft>
                <a:spcPts val="0"/>
              </a:spcAft>
              <a:buNone/>
            </a:pPr>
            <a:r>
              <a:rPr b="1" lang="en" sz="1800"/>
              <a:t>Must be submitted by </a:t>
            </a:r>
            <a:r>
              <a:rPr b="1" lang="en" sz="1800" u="sng"/>
              <a:t>Friday, February 18th @ 9 AM PST</a:t>
            </a:r>
            <a:endParaRPr b="1" sz="1800" u="sng"/>
          </a:p>
          <a:p>
            <a:pPr indent="0" lvl="0" marL="0" rtl="0" algn="l">
              <a:spcBef>
                <a:spcPts val="0"/>
              </a:spcBef>
              <a:spcAft>
                <a:spcPts val="0"/>
              </a:spcAft>
              <a:buNone/>
            </a:pPr>
            <a:r>
              <a:t/>
            </a:r>
            <a:endParaRPr b="1" sz="1800" u="sng"/>
          </a:p>
          <a:p>
            <a:pPr indent="-342900" lvl="0" marL="457200" rtl="0" algn="l">
              <a:spcBef>
                <a:spcPts val="0"/>
              </a:spcBef>
              <a:spcAft>
                <a:spcPts val="0"/>
              </a:spcAft>
              <a:buSzPts val="1800"/>
              <a:buChar char="-"/>
            </a:pPr>
            <a:r>
              <a:rPr b="1" i="1" lang="en" sz="1800"/>
              <a:t>Any requested Project 1 - Part 4 resubmissions will NOT prevent you from moving on to Stack 2 next week!</a:t>
            </a:r>
            <a:endParaRPr b="1" i="1" sz="1800"/>
          </a:p>
          <a:p>
            <a:pPr indent="0" lvl="0" marL="0" rtl="0" algn="l">
              <a:spcBef>
                <a:spcPts val="0"/>
              </a:spcBef>
              <a:spcAft>
                <a:spcPts val="0"/>
              </a:spcAft>
              <a:buNone/>
            </a:pPr>
            <a:r>
              <a:t/>
            </a:r>
            <a:endParaRPr b="1" i="1" sz="1800"/>
          </a:p>
          <a:p>
            <a:pPr indent="0" lvl="0" marL="0" rtl="0" algn="l">
              <a:spcBef>
                <a:spcPts val="0"/>
              </a:spcBef>
              <a:spcAft>
                <a:spcPts val="0"/>
              </a:spcAft>
              <a:buNone/>
            </a:pPr>
            <a:r>
              <a:t/>
            </a:r>
            <a:endParaRPr b="1" sz="1800"/>
          </a:p>
        </p:txBody>
      </p:sp>
      <p:sp>
        <p:nvSpPr>
          <p:cNvPr id="61" name="Google Shape;61;p19"/>
          <p:cNvSpPr txBox="1"/>
          <p:nvPr/>
        </p:nvSpPr>
        <p:spPr>
          <a:xfrm>
            <a:off x="1951219" y="233794"/>
            <a:ext cx="5241600" cy="600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3000">
                <a:solidFill>
                  <a:schemeClr val="dk1"/>
                </a:solidFill>
                <a:latin typeface="Proxima Nova Extrabold"/>
                <a:ea typeface="Proxima Nova Extrabold"/>
                <a:cs typeface="Proxima Nova Extrabold"/>
                <a:sym typeface="Proxima Nova Extrabold"/>
              </a:rPr>
              <a:t>Week 4 CORE Assignment</a:t>
            </a:r>
            <a:r>
              <a:rPr lang="en" sz="3000" strike="sngStrike">
                <a:solidFill>
                  <a:schemeClr val="dk1"/>
                </a:solidFill>
                <a:latin typeface="Proxima Nova Extrabold"/>
                <a:ea typeface="Proxima Nova Extrabold"/>
                <a:cs typeface="Proxima Nova Extrabold"/>
                <a:sym typeface="Proxima Nova Extrabold"/>
              </a:rPr>
              <a:t>s</a:t>
            </a:r>
            <a:endParaRPr sz="2400" strike="sng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20"/>
          <p:cNvSpPr txBox="1"/>
          <p:nvPr>
            <p:ph type="title"/>
          </p:nvPr>
        </p:nvSpPr>
        <p:spPr>
          <a:xfrm>
            <a:off x="607550" y="262563"/>
            <a:ext cx="7810500" cy="1743000"/>
          </a:xfrm>
          <a:prstGeom prst="rect">
            <a:avLst/>
          </a:prstGeom>
        </p:spPr>
        <p:txBody>
          <a:bodyPr anchorCtr="0" anchor="b" bIns="19050" lIns="19050" spcFirstLastPara="1" rIns="19050" wrap="square" tIns="19050">
            <a:noAutofit/>
          </a:bodyPr>
          <a:lstStyle/>
          <a:p>
            <a:pPr indent="0" lvl="0" marL="0" rtl="0" algn="ctr">
              <a:spcBef>
                <a:spcPts val="0"/>
              </a:spcBef>
              <a:spcAft>
                <a:spcPts val="0"/>
              </a:spcAft>
              <a:buNone/>
            </a:pPr>
            <a:r>
              <a:rPr lang="en"/>
              <a:t>In addition to Passing the Belt Exam, </a:t>
            </a:r>
            <a:endParaRPr/>
          </a:p>
          <a:p>
            <a:pPr indent="0" lvl="0" marL="0" rtl="0" algn="ctr">
              <a:spcBef>
                <a:spcPts val="0"/>
              </a:spcBef>
              <a:spcAft>
                <a:spcPts val="0"/>
              </a:spcAft>
              <a:buNone/>
            </a:pPr>
            <a:r>
              <a:rPr lang="en"/>
              <a:t>ALL Core Assignments must be completed by Friday 02/18 by 9 AM PST!</a:t>
            </a:r>
            <a:endParaRPr/>
          </a:p>
        </p:txBody>
      </p:sp>
      <p:pic>
        <p:nvPicPr>
          <p:cNvPr id="67" name="Google Shape;67;p20"/>
          <p:cNvPicPr preferRelativeResize="0"/>
          <p:nvPr/>
        </p:nvPicPr>
        <p:blipFill>
          <a:blip r:embed="rId3">
            <a:alphaModFix/>
          </a:blip>
          <a:stretch>
            <a:fillRect/>
          </a:stretch>
        </p:blipFill>
        <p:spPr>
          <a:xfrm>
            <a:off x="808100" y="2005575"/>
            <a:ext cx="2775250" cy="2775250"/>
          </a:xfrm>
          <a:prstGeom prst="rect">
            <a:avLst/>
          </a:prstGeom>
          <a:noFill/>
          <a:ln>
            <a:noFill/>
          </a:ln>
        </p:spPr>
      </p:pic>
      <p:sp>
        <p:nvSpPr>
          <p:cNvPr id="68" name="Google Shape;68;p20"/>
          <p:cNvSpPr txBox="1"/>
          <p:nvPr/>
        </p:nvSpPr>
        <p:spPr>
          <a:xfrm>
            <a:off x="4131250" y="4277625"/>
            <a:ext cx="11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Source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21"/>
          <p:cNvSpPr txBox="1"/>
          <p:nvPr/>
        </p:nvSpPr>
        <p:spPr>
          <a:xfrm>
            <a:off x="719650" y="752725"/>
            <a:ext cx="7386600" cy="41559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b="1" sz="1800"/>
          </a:p>
          <a:p>
            <a:pPr indent="-323850" lvl="0" marL="342900" rtl="0" algn="l">
              <a:spcBef>
                <a:spcPts val="0"/>
              </a:spcBef>
              <a:spcAft>
                <a:spcPts val="0"/>
              </a:spcAft>
              <a:buSzPts val="2500"/>
              <a:buChar char="●"/>
            </a:pPr>
            <a:r>
              <a:rPr lang="en" sz="2500"/>
              <a:t>Coding Dojo’s switching from a single instructor teaching all stacks to each instructor specializing in specific stacks.</a:t>
            </a:r>
            <a:br>
              <a:rPr lang="en" sz="2500"/>
            </a:br>
            <a:r>
              <a:rPr lang="en" sz="2500"/>
              <a:t> </a:t>
            </a:r>
            <a:endParaRPr sz="2500"/>
          </a:p>
          <a:p>
            <a:pPr indent="-323850" lvl="0" marL="342900" rtl="0" algn="l">
              <a:spcBef>
                <a:spcPts val="0"/>
              </a:spcBef>
              <a:spcAft>
                <a:spcPts val="0"/>
              </a:spcAft>
              <a:buSzPts val="2500"/>
              <a:buChar char="●"/>
            </a:pPr>
            <a:r>
              <a:rPr lang="en" sz="2500"/>
              <a:t>For Stack 2, I will be handing over the reigns to Sherlin Whaley, our Machine Learning Instructor!</a:t>
            </a:r>
            <a:endParaRPr sz="2500"/>
          </a:p>
          <a:p>
            <a:pPr indent="0" lvl="0" marL="342900" rtl="0" algn="l">
              <a:spcBef>
                <a:spcPts val="0"/>
              </a:spcBef>
              <a:spcAft>
                <a:spcPts val="0"/>
              </a:spcAft>
              <a:buNone/>
            </a:pPr>
            <a:r>
              <a:t/>
            </a:r>
            <a:endParaRPr sz="2500"/>
          </a:p>
          <a:p>
            <a:pPr indent="-323850" lvl="0" marL="342900" rtl="0" algn="l">
              <a:spcBef>
                <a:spcPts val="0"/>
              </a:spcBef>
              <a:spcAft>
                <a:spcPts val="0"/>
              </a:spcAft>
              <a:buSzPts val="2500"/>
              <a:buChar char="●"/>
            </a:pPr>
            <a:r>
              <a:rPr b="1" lang="en" sz="2500"/>
              <a:t>I will continue to offer bonus Friday office hours/lectures on Fridays during Stack 2.</a:t>
            </a:r>
            <a:endParaRPr b="1" sz="1800"/>
          </a:p>
          <a:p>
            <a:pPr indent="0" lvl="0" marL="0" rtl="0" algn="l">
              <a:spcBef>
                <a:spcPts val="0"/>
              </a:spcBef>
              <a:spcAft>
                <a:spcPts val="0"/>
              </a:spcAft>
              <a:buNone/>
            </a:pPr>
            <a:r>
              <a:t/>
            </a:r>
            <a:endParaRPr b="1" sz="1800"/>
          </a:p>
        </p:txBody>
      </p:sp>
      <p:sp>
        <p:nvSpPr>
          <p:cNvPr id="74" name="Google Shape;74;p21"/>
          <p:cNvSpPr txBox="1"/>
          <p:nvPr/>
        </p:nvSpPr>
        <p:spPr>
          <a:xfrm>
            <a:off x="1951219" y="233794"/>
            <a:ext cx="5241600" cy="600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3000">
                <a:solidFill>
                  <a:schemeClr val="dk1"/>
                </a:solidFill>
                <a:latin typeface="Proxima Nova Extrabold"/>
                <a:ea typeface="Proxima Nova Extrabold"/>
                <a:cs typeface="Proxima Nova Extrabold"/>
                <a:sym typeface="Proxima Nova Extrabold"/>
              </a:rPr>
              <a:t>📣Stack 2 Announcement</a:t>
            </a:r>
            <a:endParaRPr sz="2400" strike="sng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2"/>
          <p:cNvSpPr txBox="1"/>
          <p:nvPr>
            <p:ph type="title"/>
          </p:nvPr>
        </p:nvSpPr>
        <p:spPr>
          <a:xfrm>
            <a:off x="705275" y="885118"/>
            <a:ext cx="7810500" cy="700500"/>
          </a:xfrm>
          <a:prstGeom prst="rect">
            <a:avLst/>
          </a:prstGeom>
        </p:spPr>
        <p:txBody>
          <a:bodyPr anchorCtr="0" anchor="t" bIns="19050" lIns="19050" spcFirstLastPara="1" rIns="19050" wrap="square" tIns="19050">
            <a:noAutofit/>
          </a:bodyPr>
          <a:lstStyle/>
          <a:p>
            <a:pPr indent="0" lvl="0" marL="0" rtl="0" algn="l">
              <a:spcBef>
                <a:spcPts val="0"/>
              </a:spcBef>
              <a:spcAft>
                <a:spcPts val="0"/>
              </a:spcAft>
              <a:buNone/>
            </a:pPr>
            <a:r>
              <a:rPr lang="en"/>
              <a:t>Explanatory</a:t>
            </a:r>
            <a:r>
              <a:rPr lang="en"/>
              <a:t> Visualizations Tell a Story</a:t>
            </a:r>
            <a:endParaRPr/>
          </a:p>
        </p:txBody>
      </p:sp>
      <p:pic>
        <p:nvPicPr>
          <p:cNvPr descr="Story Mountain – 7 of the best story structure worksheets and resources for  KS1 and KS2 creative writing" id="80" name="Google Shape;80;p22"/>
          <p:cNvPicPr preferRelativeResize="0"/>
          <p:nvPr/>
        </p:nvPicPr>
        <p:blipFill>
          <a:blip r:embed="rId3">
            <a:alphaModFix/>
          </a:blip>
          <a:stretch>
            <a:fillRect/>
          </a:stretch>
        </p:blipFill>
        <p:spPr>
          <a:xfrm>
            <a:off x="2596487" y="1524000"/>
            <a:ext cx="3951025" cy="2811000"/>
          </a:xfrm>
          <a:prstGeom prst="rect">
            <a:avLst/>
          </a:prstGeom>
          <a:noFill/>
          <a:ln>
            <a:noFill/>
          </a:ln>
        </p:spPr>
      </p:pic>
      <p:sp>
        <p:nvSpPr>
          <p:cNvPr id="81" name="Google Shape;81;p22"/>
          <p:cNvSpPr txBox="1"/>
          <p:nvPr/>
        </p:nvSpPr>
        <p:spPr>
          <a:xfrm>
            <a:off x="3310675" y="4328075"/>
            <a:ext cx="28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solidFill>
                  <a:schemeClr val="hlink"/>
                </a:solidFill>
                <a:hlinkClick r:id="rId4"/>
              </a:rPr>
              <a:t>Image Source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23"/>
          <p:cNvPicPr preferRelativeResize="0"/>
          <p:nvPr/>
        </p:nvPicPr>
        <p:blipFill rotWithShape="1">
          <a:blip r:embed="rId3">
            <a:alphaModFix/>
          </a:blip>
          <a:srcRect b="0" l="0" r="8206" t="9206"/>
          <a:stretch/>
        </p:blipFill>
        <p:spPr>
          <a:xfrm>
            <a:off x="4906050" y="1005375"/>
            <a:ext cx="3928806" cy="2912775"/>
          </a:xfrm>
          <a:prstGeom prst="rect">
            <a:avLst/>
          </a:prstGeom>
          <a:noFill/>
          <a:ln>
            <a:noFill/>
          </a:ln>
        </p:spPr>
      </p:pic>
      <p:sp>
        <p:nvSpPr>
          <p:cNvPr id="87" name="Google Shape;87;p23"/>
          <p:cNvSpPr txBox="1"/>
          <p:nvPr/>
        </p:nvSpPr>
        <p:spPr>
          <a:xfrm>
            <a:off x="410425" y="190650"/>
            <a:ext cx="828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t>Presentation Graphs Should:</a:t>
            </a:r>
            <a:endParaRPr b="1" sz="2200"/>
          </a:p>
        </p:txBody>
      </p:sp>
      <p:sp>
        <p:nvSpPr>
          <p:cNvPr id="88" name="Google Shape;88;p23"/>
          <p:cNvSpPr txBox="1"/>
          <p:nvPr/>
        </p:nvSpPr>
        <p:spPr>
          <a:xfrm>
            <a:off x="453050" y="943750"/>
            <a:ext cx="46323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Have clear answer to a well defined question</a:t>
            </a:r>
            <a:br>
              <a:rPr lang="en"/>
            </a:br>
            <a:endParaRPr/>
          </a:p>
          <a:p>
            <a:pPr indent="-317500" lvl="1" marL="914400" rtl="0" algn="l">
              <a:spcBef>
                <a:spcPts val="0"/>
              </a:spcBef>
              <a:spcAft>
                <a:spcPts val="0"/>
              </a:spcAft>
              <a:buSzPts val="1400"/>
              <a:buChar char="○"/>
            </a:pPr>
            <a:r>
              <a:rPr lang="en"/>
              <a:t>‘Is there a correlation between heat and humidity?’</a:t>
            </a:r>
            <a:endParaRPr/>
          </a:p>
          <a:p>
            <a:pPr indent="-317500" lvl="1" marL="914400" rtl="0" algn="l">
              <a:spcBef>
                <a:spcPts val="0"/>
              </a:spcBef>
              <a:spcAft>
                <a:spcPts val="0"/>
              </a:spcAft>
              <a:buSzPts val="1400"/>
              <a:buChar char="○"/>
            </a:pPr>
            <a:r>
              <a:rPr lang="en"/>
              <a:t>‘Are men or women more likely to buy our product?’</a:t>
            </a:r>
            <a:endParaRPr/>
          </a:p>
          <a:p>
            <a:pPr indent="-317500" lvl="1" marL="914400" rtl="0" algn="l">
              <a:spcBef>
                <a:spcPts val="0"/>
              </a:spcBef>
              <a:spcAft>
                <a:spcPts val="0"/>
              </a:spcAft>
              <a:buSzPts val="1400"/>
              <a:buChar char="○"/>
            </a:pPr>
            <a:r>
              <a:rPr lang="en"/>
              <a:t>‘How have searches for Pokemon changed over the last 10 years?’</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Be clear enough to understand in 5 - 10 seconds</a:t>
            </a:r>
            <a:br>
              <a:rPr lang="en"/>
            </a:br>
            <a:endParaRPr/>
          </a:p>
          <a:p>
            <a:pPr indent="-317500" lvl="0" marL="457200" rtl="0" algn="l">
              <a:spcBef>
                <a:spcPts val="0"/>
              </a:spcBef>
              <a:spcAft>
                <a:spcPts val="0"/>
              </a:spcAft>
              <a:buSzPts val="1400"/>
              <a:buChar char="●"/>
            </a:pPr>
            <a:r>
              <a:rPr lang="en"/>
              <a:t>Be visually appealing, but NOT cluttered or distracting</a:t>
            </a:r>
            <a:br>
              <a:rPr lang="en"/>
            </a:br>
            <a:endParaRPr/>
          </a:p>
          <a:p>
            <a:pPr indent="-317500" lvl="0" marL="457200" rtl="0" algn="l">
              <a:spcBef>
                <a:spcPts val="0"/>
              </a:spcBef>
              <a:spcAft>
                <a:spcPts val="0"/>
              </a:spcAft>
              <a:buSzPts val="1400"/>
              <a:buChar char="●"/>
            </a:pPr>
            <a:r>
              <a:rPr lang="en"/>
              <a:t>Use shape, color, words, and/or markers to draw attention to what is important</a:t>
            </a:r>
            <a:endParaRPr/>
          </a:p>
        </p:txBody>
      </p:sp>
      <p:sp>
        <p:nvSpPr>
          <p:cNvPr id="89" name="Google Shape;89;p23"/>
          <p:cNvSpPr txBox="1"/>
          <p:nvPr/>
        </p:nvSpPr>
        <p:spPr>
          <a:xfrm>
            <a:off x="5557188" y="3897313"/>
            <a:ext cx="2841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Image courtesy of </a:t>
            </a:r>
            <a:r>
              <a:rPr lang="en" sz="1000" u="sng">
                <a:solidFill>
                  <a:schemeClr val="hlink"/>
                </a:solidFill>
                <a:hlinkClick r:id="rId4"/>
              </a:rPr>
              <a:t>Software-Carpentry</a:t>
            </a:r>
            <a:endParaRPr sz="1000"/>
          </a:p>
        </p:txBody>
      </p:sp>
      <p:sp>
        <p:nvSpPr>
          <p:cNvPr id="90" name="Google Shape;90;p23"/>
          <p:cNvSpPr txBox="1"/>
          <p:nvPr/>
        </p:nvSpPr>
        <p:spPr>
          <a:xfrm>
            <a:off x="5557200" y="605175"/>
            <a:ext cx="2841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GDP Change Over 50 Years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4"/>
          <p:cNvSpPr txBox="1"/>
          <p:nvPr>
            <p:ph idx="4294967295" type="title"/>
          </p:nvPr>
        </p:nvSpPr>
        <p:spPr>
          <a:xfrm>
            <a:off x="633450" y="1690450"/>
            <a:ext cx="7877100" cy="2381100"/>
          </a:xfrm>
          <a:prstGeom prst="rect">
            <a:avLst/>
          </a:prstGeom>
        </p:spPr>
        <p:txBody>
          <a:bodyPr anchorCtr="0" anchor="ctr" bIns="34275" lIns="68575" spcFirstLastPara="1" rIns="68575" wrap="square" tIns="34275">
            <a:noAutofit/>
          </a:bodyPr>
          <a:lstStyle/>
          <a:p>
            <a:pPr indent="0" lvl="0" marL="0" marR="0" rtl="0" algn="l">
              <a:lnSpc>
                <a:spcPct val="150000"/>
              </a:lnSpc>
              <a:spcBef>
                <a:spcPts val="0"/>
              </a:spcBef>
              <a:spcAft>
                <a:spcPts val="0"/>
              </a:spcAft>
              <a:buNone/>
            </a:pPr>
            <a:r>
              <a:rPr b="1" lang="en">
                <a:latin typeface="Open Sans"/>
                <a:ea typeface="Open Sans"/>
                <a:cs typeface="Open Sans"/>
                <a:sym typeface="Open Sans"/>
              </a:rPr>
              <a:t>Consider:</a:t>
            </a:r>
            <a:endParaRPr b="1">
              <a:latin typeface="Open Sans"/>
              <a:ea typeface="Open Sans"/>
              <a:cs typeface="Open Sans"/>
              <a:sym typeface="Open Sans"/>
            </a:endParaRPr>
          </a:p>
          <a:p>
            <a:pPr indent="-438150" lvl="0" marL="457200" marR="0" rtl="0" algn="l">
              <a:lnSpc>
                <a:spcPct val="150000"/>
              </a:lnSpc>
              <a:spcBef>
                <a:spcPts val="0"/>
              </a:spcBef>
              <a:spcAft>
                <a:spcPts val="0"/>
              </a:spcAft>
              <a:buSzPts val="3300"/>
              <a:buChar char="●"/>
            </a:pPr>
            <a:r>
              <a:rPr lang="en"/>
              <a:t>Technical under</a:t>
            </a:r>
            <a:r>
              <a:rPr lang="en"/>
              <a:t>standing</a:t>
            </a:r>
            <a:endParaRPr/>
          </a:p>
          <a:p>
            <a:pPr indent="-438150" lvl="0" marL="457200" marR="0" rtl="0" algn="l">
              <a:lnSpc>
                <a:spcPct val="150000"/>
              </a:lnSpc>
              <a:spcBef>
                <a:spcPts val="0"/>
              </a:spcBef>
              <a:spcAft>
                <a:spcPts val="0"/>
              </a:spcAft>
              <a:buSzPts val="3300"/>
              <a:buChar char="●"/>
            </a:pPr>
            <a:r>
              <a:rPr lang="en"/>
              <a:t>Necessary amount of detail</a:t>
            </a:r>
            <a:endParaRPr/>
          </a:p>
          <a:p>
            <a:pPr indent="-438150" lvl="0" marL="457200" marR="0" rtl="0" algn="l">
              <a:lnSpc>
                <a:spcPct val="150000"/>
              </a:lnSpc>
              <a:spcBef>
                <a:spcPts val="0"/>
              </a:spcBef>
              <a:spcAft>
                <a:spcPts val="0"/>
              </a:spcAft>
              <a:buSzPts val="3300"/>
              <a:buChar char="●"/>
            </a:pPr>
            <a:r>
              <a:rPr lang="en"/>
              <a:t>Content of interest</a:t>
            </a:r>
            <a:endParaRPr/>
          </a:p>
        </p:txBody>
      </p:sp>
      <p:sp>
        <p:nvSpPr>
          <p:cNvPr id="96" name="Google Shape;96;p24"/>
          <p:cNvSpPr txBox="1"/>
          <p:nvPr>
            <p:ph idx="4294967295" type="title"/>
          </p:nvPr>
        </p:nvSpPr>
        <p:spPr>
          <a:xfrm>
            <a:off x="633450" y="627725"/>
            <a:ext cx="7877100" cy="752400"/>
          </a:xfrm>
          <a:prstGeom prst="rect">
            <a:avLst/>
          </a:prstGeom>
        </p:spPr>
        <p:txBody>
          <a:bodyPr anchorCtr="0" anchor="ctr" bIns="34275" lIns="68575" spcFirstLastPara="1" rIns="68575" wrap="square" tIns="34275">
            <a:noAutofit/>
          </a:bodyPr>
          <a:lstStyle/>
          <a:p>
            <a:pPr indent="0" lvl="0" marL="0" marR="0" rtl="0" algn="l">
              <a:lnSpc>
                <a:spcPct val="90000"/>
              </a:lnSpc>
              <a:spcBef>
                <a:spcPts val="0"/>
              </a:spcBef>
              <a:spcAft>
                <a:spcPts val="0"/>
              </a:spcAft>
              <a:buNone/>
            </a:pPr>
            <a:r>
              <a:rPr lang="en"/>
              <a:t>Know your Audience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Custom 3">
      <a:dk1>
        <a:srgbClr val="2A2D34"/>
      </a:dk1>
      <a:lt1>
        <a:srgbClr val="FFFFFF"/>
      </a:lt1>
      <a:dk2>
        <a:srgbClr val="2A2D34"/>
      </a:dk2>
      <a:lt2>
        <a:srgbClr val="FFFFFF"/>
      </a:lt2>
      <a:accent1>
        <a:srgbClr val="28CDFF"/>
      </a:accent1>
      <a:accent2>
        <a:srgbClr val="23B1DC"/>
      </a:accent2>
      <a:accent3>
        <a:srgbClr val="1E9EC5"/>
      </a:accent3>
      <a:accent4>
        <a:srgbClr val="1880A0"/>
      </a:accent4>
      <a:accent5>
        <a:srgbClr val="146983"/>
      </a:accent5>
      <a:accent6>
        <a:srgbClr val="105165"/>
      </a:accent6>
      <a:hlink>
        <a:srgbClr val="28CDFF"/>
      </a:hlink>
      <a:folHlink>
        <a:srgbClr val="28C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